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324" r:id="rId3"/>
    <p:sldId id="401" r:id="rId4"/>
    <p:sldId id="405" r:id="rId5"/>
    <p:sldId id="400" r:id="rId6"/>
    <p:sldId id="402" r:id="rId7"/>
    <p:sldId id="382" r:id="rId8"/>
    <p:sldId id="408" r:id="rId9"/>
    <p:sldId id="409" r:id="rId10"/>
    <p:sldId id="321" r:id="rId11"/>
    <p:sldId id="322" r:id="rId12"/>
    <p:sldId id="323" r:id="rId13"/>
    <p:sldId id="415" r:id="rId14"/>
    <p:sldId id="257" r:id="rId15"/>
    <p:sldId id="258" r:id="rId16"/>
    <p:sldId id="259" r:id="rId17"/>
    <p:sldId id="260" r:id="rId18"/>
    <p:sldId id="320" r:id="rId19"/>
    <p:sldId id="261"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7" r:id="rId44"/>
    <p:sldId id="286" r:id="rId45"/>
    <p:sldId id="288" r:id="rId46"/>
    <p:sldId id="289" r:id="rId47"/>
    <p:sldId id="290" r:id="rId48"/>
    <p:sldId id="291" r:id="rId49"/>
    <p:sldId id="292" r:id="rId50"/>
    <p:sldId id="293" r:id="rId51"/>
    <p:sldId id="294" r:id="rId52"/>
    <p:sldId id="298" r:id="rId53"/>
    <p:sldId id="299" r:id="rId54"/>
    <p:sldId id="300" r:id="rId55"/>
    <p:sldId id="419" r:id="rId56"/>
    <p:sldId id="422" r:id="rId57"/>
    <p:sldId id="447" r:id="rId58"/>
    <p:sldId id="448" r:id="rId59"/>
    <p:sldId id="416" r:id="rId60"/>
    <p:sldId id="319" r:id="rId61"/>
    <p:sldId id="407" r:id="rId62"/>
    <p:sldId id="444" r:id="rId63"/>
    <p:sldId id="446" r:id="rId64"/>
    <p:sldId id="411" r:id="rId65"/>
    <p:sldId id="412" r:id="rId66"/>
    <p:sldId id="413" r:id="rId67"/>
    <p:sldId id="388" r:id="rId68"/>
    <p:sldId id="389" r:id="rId69"/>
    <p:sldId id="423" r:id="rId70"/>
    <p:sldId id="387" r:id="rId71"/>
    <p:sldId id="440" r:id="rId72"/>
    <p:sldId id="429" r:id="rId73"/>
    <p:sldId id="431" r:id="rId74"/>
    <p:sldId id="441" r:id="rId75"/>
    <p:sldId id="442" r:id="rId76"/>
    <p:sldId id="443" r:id="rId77"/>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52"/>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52"/>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52"/>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52"/>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52"/>
        <a:ea typeface="宋体" charset="-122"/>
        <a:cs typeface="+mn-cs"/>
      </a:defRPr>
    </a:lvl5pPr>
    <a:lvl6pPr marL="2286000" algn="l" defTabSz="914400" rtl="0" eaLnBrk="1" latinLnBrk="0" hangingPunct="1">
      <a:defRPr kumimoji="1" sz="2400" kern="1200">
        <a:solidFill>
          <a:schemeClr val="tx1"/>
        </a:solidFill>
        <a:latin typeface="Times New Roman" pitchFamily="18" charset="-52"/>
        <a:ea typeface="宋体" charset="-122"/>
        <a:cs typeface="+mn-cs"/>
      </a:defRPr>
    </a:lvl6pPr>
    <a:lvl7pPr marL="2743200" algn="l" defTabSz="914400" rtl="0" eaLnBrk="1" latinLnBrk="0" hangingPunct="1">
      <a:defRPr kumimoji="1" sz="2400" kern="1200">
        <a:solidFill>
          <a:schemeClr val="tx1"/>
        </a:solidFill>
        <a:latin typeface="Times New Roman" pitchFamily="18" charset="-52"/>
        <a:ea typeface="宋体" charset="-122"/>
        <a:cs typeface="+mn-cs"/>
      </a:defRPr>
    </a:lvl7pPr>
    <a:lvl8pPr marL="3200400" algn="l" defTabSz="914400" rtl="0" eaLnBrk="1" latinLnBrk="0" hangingPunct="1">
      <a:defRPr kumimoji="1" sz="2400" kern="1200">
        <a:solidFill>
          <a:schemeClr val="tx1"/>
        </a:solidFill>
        <a:latin typeface="Times New Roman" pitchFamily="18" charset="-52"/>
        <a:ea typeface="宋体" charset="-122"/>
        <a:cs typeface="+mn-cs"/>
      </a:defRPr>
    </a:lvl8pPr>
    <a:lvl9pPr marL="3657600" algn="l" defTabSz="914400" rtl="0" eaLnBrk="1" latinLnBrk="0" hangingPunct="1">
      <a:defRPr kumimoji="1" sz="2400" kern="1200">
        <a:solidFill>
          <a:schemeClr val="tx1"/>
        </a:solidFill>
        <a:latin typeface="Times New Roman" pitchFamily="18" charset="-52"/>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ngYuchen"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FF66"/>
    <a:srgbClr val="FF66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3" autoAdjust="0"/>
    <p:restoredTop sz="94660"/>
  </p:normalViewPr>
  <p:slideViewPr>
    <p:cSldViewPr>
      <p:cViewPr varScale="1">
        <p:scale>
          <a:sx n="61" d="100"/>
          <a:sy n="61" d="100"/>
        </p:scale>
        <p:origin x="1254" y="3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pitchFamily="2" charset="-122"/>
              </a:defRPr>
            </a:lvl1pPr>
          </a:lstStyle>
          <a:p>
            <a:pPr>
              <a:defRPr/>
            </a:pPr>
            <a:endParaRPr lang="en-US" altLang="zh-CN"/>
          </a:p>
        </p:txBody>
      </p:sp>
      <p:sp>
        <p:nvSpPr>
          <p:cNvPr id="5222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675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2229"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223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pitchFamily="2" charset="-122"/>
              </a:defRPr>
            </a:lvl1pPr>
          </a:lstStyle>
          <a:p>
            <a:pPr>
              <a:defRPr/>
            </a:pPr>
            <a:endParaRPr lang="en-US" altLang="zh-CN"/>
          </a:p>
        </p:txBody>
      </p:sp>
      <p:sp>
        <p:nvSpPr>
          <p:cNvPr id="5223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239FBC00-F4B3-4915-976E-FD3241905DBF}" type="slidenum">
              <a:rPr lang="en-US" altLang="zh-CN"/>
              <a:pPr>
                <a:defRPr/>
              </a:pPr>
              <a:t>‹#›</a:t>
            </a:fld>
            <a:endParaRPr lang="en-US" altLang="zh-CN"/>
          </a:p>
        </p:txBody>
      </p:sp>
    </p:spTree>
    <p:extLst>
      <p:ext uri="{BB962C8B-B14F-4D97-AF65-F5344CB8AC3E}">
        <p14:creationId xmlns:p14="http://schemas.microsoft.com/office/powerpoint/2010/main" val="2420064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52"/>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52"/>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52"/>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52"/>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5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85EB09B-442B-493D-8129-8AF1BAE1ECE2}"/>
              </a:ext>
            </a:extLst>
          </p:cNvPr>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defRPr kumimoji="1" sz="2400">
                <a:solidFill>
                  <a:schemeClr val="tx1"/>
                </a:solidFill>
                <a:latin typeface="Times New Roman" panose="02020603050405020304" pitchFamily="18" charset="0"/>
                <a:ea typeface="华文隶书" panose="02010800040101010101" pitchFamily="2" charset="-122"/>
              </a:defRPr>
            </a:lvl1pPr>
            <a:lvl2pPr marL="742950" indent="-285750">
              <a:defRPr kumimoji="1" sz="2400">
                <a:solidFill>
                  <a:schemeClr val="tx1"/>
                </a:solidFill>
                <a:latin typeface="Times New Roman" panose="02020603050405020304" pitchFamily="18" charset="0"/>
                <a:ea typeface="华文隶书" panose="02010800040101010101" pitchFamily="2" charset="-122"/>
              </a:defRPr>
            </a:lvl2pPr>
            <a:lvl3pPr marL="1143000" indent="-228600">
              <a:defRPr kumimoji="1" sz="2400">
                <a:solidFill>
                  <a:schemeClr val="tx1"/>
                </a:solidFill>
                <a:latin typeface="Times New Roman" panose="02020603050405020304" pitchFamily="18" charset="0"/>
                <a:ea typeface="华文隶书" panose="02010800040101010101" pitchFamily="2" charset="-122"/>
              </a:defRPr>
            </a:lvl3pPr>
            <a:lvl4pPr marL="1600200" indent="-228600">
              <a:defRPr kumimoji="1" sz="2400">
                <a:solidFill>
                  <a:schemeClr val="tx1"/>
                </a:solidFill>
                <a:latin typeface="Times New Roman" panose="02020603050405020304" pitchFamily="18" charset="0"/>
                <a:ea typeface="华文隶书" panose="02010800040101010101" pitchFamily="2" charset="-122"/>
              </a:defRPr>
            </a:lvl4pPr>
            <a:lvl5pPr marL="2057400" indent="-228600">
              <a:defRPr kumimoji="1" sz="2400">
                <a:solidFill>
                  <a:schemeClr val="tx1"/>
                </a:solidFill>
                <a:latin typeface="Times New Roman" panose="02020603050405020304" pitchFamily="18" charset="0"/>
                <a:ea typeface="华文隶书"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9pPr>
          </a:lstStyle>
          <a:p>
            <a:pPr algn="r" eaLnBrk="1" hangingPunct="1"/>
            <a:fld id="{7C8F3E5D-063D-4D7D-AF11-46423C328BEA}" type="slidenum">
              <a:rPr lang="en-US" altLang="zh-CN" sz="1300">
                <a:ea typeface="宋体" panose="02010600030101010101" pitchFamily="2" charset="-122"/>
              </a:rPr>
              <a:pPr algn="r" eaLnBrk="1" hangingPunct="1"/>
              <a:t>55</a:t>
            </a:fld>
            <a:endParaRPr lang="en-US" altLang="zh-CN" sz="1300">
              <a:ea typeface="宋体" panose="02010600030101010101" pitchFamily="2" charset="-122"/>
            </a:endParaRPr>
          </a:p>
        </p:txBody>
      </p:sp>
      <p:sp>
        <p:nvSpPr>
          <p:cNvPr id="55299" name="Rectangle 2">
            <a:extLst>
              <a:ext uri="{FF2B5EF4-FFF2-40B4-BE49-F238E27FC236}">
                <a16:creationId xmlns:a16="http://schemas.microsoft.com/office/drawing/2014/main" id="{71524703-F9EC-4855-80D6-79BD00F4267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378D3944-736C-4020-AB04-4C7A776FE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4A05FAC0-A9AE-418F-B615-E380526ED67F}"/>
              </a:ext>
            </a:extLst>
          </p:cNvPr>
          <p:cNvSpPr>
            <a:spLocks noGrp="1" noRot="1" noChangeAspect="1" noChangeArrowheads="1" noTextEdit="1"/>
          </p:cNvSpPr>
          <p:nvPr>
            <p:ph type="sldImg"/>
          </p:nvPr>
        </p:nvSpPr>
        <p:spPr>
          <a:ln/>
        </p:spPr>
      </p:sp>
      <p:sp>
        <p:nvSpPr>
          <p:cNvPr id="53251" name="备注占位符 2">
            <a:extLst>
              <a:ext uri="{FF2B5EF4-FFF2-40B4-BE49-F238E27FC236}">
                <a16:creationId xmlns:a16="http://schemas.microsoft.com/office/drawing/2014/main" id="{E7ED1213-ACC8-4B7B-9D54-487E442F0C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a:extLst>
              <a:ext uri="{FF2B5EF4-FFF2-40B4-BE49-F238E27FC236}">
                <a16:creationId xmlns:a16="http://schemas.microsoft.com/office/drawing/2014/main" id="{10A7073D-DF2D-4B00-B0CE-B4EEA55241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华文隶书" panose="02010800040101010101" pitchFamily="2" charset="-122"/>
              </a:defRPr>
            </a:lvl1pPr>
            <a:lvl2pPr marL="742950" indent="-285750">
              <a:defRPr kumimoji="1" sz="2400">
                <a:solidFill>
                  <a:schemeClr val="tx1"/>
                </a:solidFill>
                <a:latin typeface="Times New Roman" panose="02020603050405020304" pitchFamily="18" charset="0"/>
                <a:ea typeface="华文隶书" panose="02010800040101010101" pitchFamily="2" charset="-122"/>
              </a:defRPr>
            </a:lvl2pPr>
            <a:lvl3pPr marL="1143000" indent="-228600">
              <a:defRPr kumimoji="1" sz="2400">
                <a:solidFill>
                  <a:schemeClr val="tx1"/>
                </a:solidFill>
                <a:latin typeface="Times New Roman" panose="02020603050405020304" pitchFamily="18" charset="0"/>
                <a:ea typeface="华文隶书" panose="02010800040101010101" pitchFamily="2" charset="-122"/>
              </a:defRPr>
            </a:lvl3pPr>
            <a:lvl4pPr marL="1600200" indent="-228600">
              <a:defRPr kumimoji="1" sz="2400">
                <a:solidFill>
                  <a:schemeClr val="tx1"/>
                </a:solidFill>
                <a:latin typeface="Times New Roman" panose="02020603050405020304" pitchFamily="18" charset="0"/>
                <a:ea typeface="华文隶书" panose="02010800040101010101" pitchFamily="2" charset="-122"/>
              </a:defRPr>
            </a:lvl4pPr>
            <a:lvl5pPr marL="2057400" indent="-228600">
              <a:defRPr kumimoji="1" sz="2400">
                <a:solidFill>
                  <a:schemeClr val="tx1"/>
                </a:solidFill>
                <a:latin typeface="Times New Roman" panose="02020603050405020304" pitchFamily="18" charset="0"/>
                <a:ea typeface="华文隶书" panose="020108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隶书" panose="02010800040101010101" pitchFamily="2" charset="-122"/>
              </a:defRPr>
            </a:lvl9pPr>
          </a:lstStyle>
          <a:p>
            <a:fld id="{BAF541CA-D748-4BA5-B92E-17454FE57D44}" type="slidenum">
              <a:rPr lang="en-US" altLang="zh-CN" sz="1300" smtClean="0">
                <a:ea typeface="宋体" panose="02010600030101010101" pitchFamily="2" charset="-122"/>
              </a:rPr>
              <a:pPr/>
              <a:t>67</a:t>
            </a:fld>
            <a:endParaRPr lang="en-US" altLang="zh-CN" sz="130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5" name="Rectangle 5"/>
          <p:cNvSpPr>
            <a:spLocks noGrp="1" noChangeArrowheads="1"/>
          </p:cNvSpPr>
          <p:nvPr>
            <p:ph type="ftr" sz="quarter" idx="11"/>
          </p:nvPr>
        </p:nvSpPr>
        <p:spPr>
          <a:ln/>
        </p:spPr>
        <p:txBody>
          <a:bodyPr/>
          <a:lstStyle>
            <a:lvl1pPr>
              <a:defRPr>
                <a:solidFill>
                  <a:schemeClr val="tx1">
                    <a:lumMod val="50000"/>
                    <a:lumOff val="50000"/>
                  </a:schemeClr>
                </a:solidFill>
              </a:defRPr>
            </a:lvl1pPr>
          </a:lstStyle>
          <a:p>
            <a:pPr>
              <a:defRPr/>
            </a:pPr>
            <a:r>
              <a:rPr lang="en-US" altLang="zh-CN" dirty="0" err="1"/>
              <a:t>集成光电子学</a:t>
            </a:r>
            <a:r>
              <a:rPr lang="zh-CN" altLang="en-US" dirty="0"/>
              <a:t>概论</a:t>
            </a:r>
            <a:endParaRPr lang="en-US" altLang="zh-CN" dirty="0"/>
          </a:p>
        </p:txBody>
      </p:sp>
      <p:sp>
        <p:nvSpPr>
          <p:cNvPr id="6" name="Rectangle 6"/>
          <p:cNvSpPr>
            <a:spLocks noGrp="1" noChangeArrowheads="1"/>
          </p:cNvSpPr>
          <p:nvPr>
            <p:ph type="sldNum" sz="quarter" idx="12"/>
          </p:nvPr>
        </p:nvSpPr>
        <p:spPr>
          <a:ln/>
        </p:spPr>
        <p:txBody>
          <a:bodyPr/>
          <a:lstStyle>
            <a:lvl1pPr>
              <a:defRPr>
                <a:solidFill>
                  <a:schemeClr val="tx1">
                    <a:lumMod val="50000"/>
                    <a:lumOff val="50000"/>
                  </a:schemeClr>
                </a:solidFill>
              </a:defRPr>
            </a:lvl1pPr>
          </a:lstStyle>
          <a:p>
            <a:pPr>
              <a:defRPr/>
            </a:pPr>
            <a:fld id="{D2F5EE32-C6F0-430B-A43B-4DAAA53D8AD0}" type="slidenum">
              <a:rPr lang="en-US" altLang="zh-CN" smtClean="0"/>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998BE9B-B200-4511-8D51-02C432F00AA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FF77AE5-3FA0-4F55-A6C9-D48568AAB48D}"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C74D1F9-171F-450E-9DFE-0892E59010D8}"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Rectangle 5"/>
          <p:cNvSpPr>
            <a:spLocks noGrp="1" noChangeArrowheads="1"/>
          </p:cNvSpPr>
          <p:nvPr>
            <p:ph type="ftr" sz="quarter" idx="11"/>
          </p:nvPr>
        </p:nvSpPr>
        <p:spPr>
          <a:ln/>
        </p:spPr>
        <p:txBody>
          <a:bodyPr/>
          <a:lstStyle>
            <a:lvl1pPr>
              <a:defRPr>
                <a:solidFill>
                  <a:schemeClr val="tx1">
                    <a:lumMod val="50000"/>
                    <a:lumOff val="50000"/>
                  </a:schemeClr>
                </a:solidFill>
              </a:defRPr>
            </a:lvl1pPr>
          </a:lstStyle>
          <a:p>
            <a:pPr>
              <a:defRPr/>
            </a:pPr>
            <a:r>
              <a:rPr lang="zh-CN" altLang="en-US"/>
              <a:t>集成光电子学概论</a:t>
            </a:r>
            <a:endParaRPr lang="en-US" altLang="zh-CN"/>
          </a:p>
        </p:txBody>
      </p:sp>
      <p:sp>
        <p:nvSpPr>
          <p:cNvPr id="6" name="Rectangle 6"/>
          <p:cNvSpPr>
            <a:spLocks noGrp="1" noChangeArrowheads="1"/>
          </p:cNvSpPr>
          <p:nvPr>
            <p:ph type="sldNum" sz="quarter" idx="12"/>
          </p:nvPr>
        </p:nvSpPr>
        <p:spPr>
          <a:ln/>
        </p:spPr>
        <p:txBody>
          <a:bodyPr/>
          <a:lstStyle>
            <a:lvl1pPr>
              <a:defRPr>
                <a:solidFill>
                  <a:schemeClr val="tx1">
                    <a:lumMod val="50000"/>
                    <a:lumOff val="50000"/>
                  </a:schemeClr>
                </a:solidFill>
              </a:defRPr>
            </a:lvl1pPr>
          </a:lstStyle>
          <a:p>
            <a:pPr>
              <a:defRPr/>
            </a:pPr>
            <a:fld id="{FE50F384-8220-4DD5-802A-639C07BA34CD}" type="slidenum">
              <a:rPr lang="en-US" altLang="zh-CN" smtClean="0"/>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5"/>
          <p:cNvSpPr>
            <a:spLocks noGrp="1" noChangeArrowheads="1"/>
          </p:cNvSpPr>
          <p:nvPr>
            <p:ph type="ftr" sz="quarter" idx="11"/>
          </p:nvPr>
        </p:nvSpPr>
        <p:spPr>
          <a:ln/>
        </p:spPr>
        <p:txBody>
          <a:bodyPr/>
          <a:lstStyle>
            <a:lvl1pPr>
              <a:defRPr>
                <a:solidFill>
                  <a:schemeClr val="tx1">
                    <a:lumMod val="50000"/>
                    <a:lumOff val="50000"/>
                  </a:schemeClr>
                </a:solidFill>
              </a:defRPr>
            </a:lvl1pPr>
          </a:lstStyle>
          <a:p>
            <a:pPr>
              <a:defRPr/>
            </a:pPr>
            <a:r>
              <a:rPr lang="zh-CN" altLang="en-US"/>
              <a:t>集成光电子学概论</a:t>
            </a:r>
            <a:endParaRPr lang="en-US" altLang="zh-CN"/>
          </a:p>
        </p:txBody>
      </p:sp>
      <p:sp>
        <p:nvSpPr>
          <p:cNvPr id="6" name="Rectangle 6"/>
          <p:cNvSpPr>
            <a:spLocks noGrp="1" noChangeArrowheads="1"/>
          </p:cNvSpPr>
          <p:nvPr>
            <p:ph type="sldNum" sz="quarter" idx="12"/>
          </p:nvPr>
        </p:nvSpPr>
        <p:spPr>
          <a:ln/>
        </p:spPr>
        <p:txBody>
          <a:bodyPr/>
          <a:lstStyle>
            <a:lvl1pPr>
              <a:defRPr>
                <a:solidFill>
                  <a:schemeClr val="tx1">
                    <a:lumMod val="50000"/>
                    <a:lumOff val="50000"/>
                  </a:schemeClr>
                </a:solidFill>
              </a:defRPr>
            </a:lvl1pPr>
          </a:lstStyle>
          <a:p>
            <a:pPr>
              <a:defRPr/>
            </a:pPr>
            <a:fld id="{FE50F384-8220-4DD5-802A-639C07BA34CD}" type="slidenum">
              <a:rPr lang="en-US" altLang="zh-CN" smtClean="0"/>
              <a:pPr>
                <a:defRPr/>
              </a:pPr>
              <a:t>‹#›</a:t>
            </a:fld>
            <a:endParaRPr lang="en-US" altLang="zh-CN"/>
          </a:p>
        </p:txBody>
      </p:sp>
    </p:spTree>
    <p:extLst>
      <p:ext uri="{BB962C8B-B14F-4D97-AF65-F5344CB8AC3E}">
        <p14:creationId xmlns:p14="http://schemas.microsoft.com/office/powerpoint/2010/main" val="19062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C35A438-2AB3-4CEE-AB7C-8505B7823173}"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9A0A596-F485-4940-89F4-2521BCE2351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221779B-4A2C-4409-8126-AE026E954961}"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C88F7E9-30EB-451B-B8E3-19E1D53C25DF}"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A55BA3C-F6A8-4E8A-B299-654E74D7DD8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FC87FFE-C38D-4FFF-B62F-0B8FAB2114EB}"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pitchFamily="2" charset="-122"/>
              </a:defRPr>
            </a:lvl1pPr>
          </a:lstStyle>
          <a:p>
            <a:pPr>
              <a:defRPr/>
            </a:pPr>
            <a:r>
              <a:rPr lang="zh-CN" altLang="en-US" dirty="0"/>
              <a:t>集成光电子学概论</a:t>
            </a:r>
            <a:endParaRPr lang="en-US" altLang="zh-CN"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pitchFamily="2" charset="-122"/>
              </a:defRPr>
            </a:lvl1pPr>
          </a:lstStyle>
          <a:p>
            <a:pPr>
              <a:defRPr/>
            </a:pPr>
            <a:fld id="{77D01821-9620-4ECB-ACDC-110FE1F9D04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52"/>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52"/>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52"/>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52"/>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8.emf"/><Relationship Id="rId4" Type="http://schemas.openxmlformats.org/officeDocument/2006/relationships/oleObject" Target="../embeddings/oleObject6.bin"/></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85800" y="2286000"/>
            <a:ext cx="7772400" cy="1143000"/>
          </a:xfrm>
        </p:spPr>
        <p:txBody>
          <a:bodyPr/>
          <a:lstStyle/>
          <a:p>
            <a:pPr eaLnBrk="1" hangingPunct="1"/>
            <a:r>
              <a:rPr lang="zh-CN" altLang="en-US" b="1" dirty="0"/>
              <a:t>第八讲 光子集成</a:t>
            </a:r>
          </a:p>
        </p:txBody>
      </p:sp>
      <p:sp>
        <p:nvSpPr>
          <p:cNvPr id="8195" name="Rectangle 3"/>
          <p:cNvSpPr>
            <a:spLocks noGrp="1" noChangeArrowheads="1"/>
          </p:cNvSpPr>
          <p:nvPr>
            <p:ph type="subTitle" idx="1"/>
          </p:nvPr>
        </p:nvSpPr>
        <p:spPr/>
        <p:txBody>
          <a:bodyPr/>
          <a:lstStyle/>
          <a:p>
            <a:pPr eaLnBrk="1" hangingPunct="1"/>
            <a:r>
              <a:rPr lang="zh-CN" alt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集成光电子学国家重点实验室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323528" y="685800"/>
            <a:ext cx="8496944" cy="1143000"/>
          </a:xfrm>
        </p:spPr>
        <p:txBody>
          <a:bodyPr/>
          <a:lstStyle/>
          <a:p>
            <a:pPr eaLnBrk="1" hangingPunct="1"/>
            <a:r>
              <a:rPr lang="en-US" altLang="zh-CN" dirty="0">
                <a:solidFill>
                  <a:schemeClr val="tx1"/>
                </a:solidFill>
              </a:rPr>
              <a:t>8.1 </a:t>
            </a:r>
            <a:r>
              <a:rPr lang="zh-CN" altLang="en-US" dirty="0">
                <a:solidFill>
                  <a:schemeClr val="tx1"/>
                </a:solidFill>
              </a:rPr>
              <a:t>光子集成的意义与瓶颈问题</a:t>
            </a:r>
          </a:p>
        </p:txBody>
      </p:sp>
      <p:sp>
        <p:nvSpPr>
          <p:cNvPr id="44038" name="Rectangle 3"/>
          <p:cNvSpPr>
            <a:spLocks noGrp="1" noChangeArrowheads="1"/>
          </p:cNvSpPr>
          <p:nvPr>
            <p:ph type="body" idx="1"/>
          </p:nvPr>
        </p:nvSpPr>
        <p:spPr>
          <a:xfrm>
            <a:off x="685800" y="1978496"/>
            <a:ext cx="7772400" cy="4114800"/>
          </a:xfrm>
        </p:spPr>
        <p:txBody>
          <a:bodyPr/>
          <a:lstStyle/>
          <a:p>
            <a:pPr algn="just" eaLnBrk="1" hangingPunct="1"/>
            <a:r>
              <a:rPr lang="zh-CN" altLang="en-US" dirty="0">
                <a:latin typeface="宋体" charset="-122"/>
              </a:rPr>
              <a:t>现代数字光纤通信正朝着高速度、大容量和长距离方向发展，通信系统要求其半导体光源具有以下特点：</a:t>
            </a:r>
          </a:p>
          <a:p>
            <a:pPr lvl="1" algn="just" eaLnBrk="1" hangingPunct="1"/>
            <a:r>
              <a:rPr lang="zh-CN" altLang="en-US" dirty="0">
                <a:latin typeface="宋体" charset="-122"/>
              </a:rPr>
              <a:t>动态单模</a:t>
            </a:r>
          </a:p>
          <a:p>
            <a:pPr lvl="1" algn="just" eaLnBrk="1" hangingPunct="1"/>
            <a:r>
              <a:rPr lang="zh-CN" altLang="en-US" dirty="0">
                <a:latin typeface="宋体" charset="-122"/>
              </a:rPr>
              <a:t>窄线宽</a:t>
            </a:r>
          </a:p>
          <a:p>
            <a:pPr lvl="1" algn="just" eaLnBrk="1" hangingPunct="1"/>
            <a:r>
              <a:rPr lang="zh-CN" altLang="en-US" dirty="0">
                <a:latin typeface="宋体" charset="-122"/>
              </a:rPr>
              <a:t>低啁啾</a:t>
            </a:r>
          </a:p>
          <a:p>
            <a:pPr lvl="1" algn="just" eaLnBrk="1" hangingPunct="1"/>
            <a:r>
              <a:rPr lang="zh-CN" altLang="en-US" dirty="0">
                <a:latin typeface="宋体" charset="-122"/>
              </a:rPr>
              <a:t>高稳定性</a:t>
            </a:r>
          </a:p>
          <a:p>
            <a:pPr lvl="1" algn="just" eaLnBrk="1" hangingPunct="1"/>
            <a:r>
              <a:rPr lang="zh-CN" altLang="en-US" dirty="0">
                <a:latin typeface="宋体" charset="-122"/>
              </a:rPr>
              <a:t>低成本</a:t>
            </a:r>
          </a:p>
        </p:txBody>
      </p:sp>
      <p:sp>
        <p:nvSpPr>
          <p:cNvPr id="2" name="页脚占位符 1">
            <a:extLst>
              <a:ext uri="{FF2B5EF4-FFF2-40B4-BE49-F238E27FC236}">
                <a16:creationId xmlns:a16="http://schemas.microsoft.com/office/drawing/2014/main" id="{3FACE76B-F844-4CE6-AFB6-601DE738B08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C86B60B5-040C-490B-89AF-D8612301711D}"/>
              </a:ext>
            </a:extLst>
          </p:cNvPr>
          <p:cNvSpPr>
            <a:spLocks noGrp="1"/>
          </p:cNvSpPr>
          <p:nvPr>
            <p:ph type="sldNum" sz="quarter" idx="12"/>
          </p:nvPr>
        </p:nvSpPr>
        <p:spPr/>
        <p:txBody>
          <a:bodyPr/>
          <a:lstStyle/>
          <a:p>
            <a:pPr>
              <a:defRPr/>
            </a:pPr>
            <a:fld id="{FE50F384-8220-4DD5-802A-639C07BA34CD}" type="slidenum">
              <a:rPr lang="en-US" altLang="zh-CN" smtClean="0"/>
              <a:pPr>
                <a:defRPr/>
              </a:pPr>
              <a:t>10</a:t>
            </a:fld>
            <a:endParaRPr lang="en-US" altLang="zh-CN"/>
          </a:p>
        </p:txBody>
      </p:sp>
    </p:spTree>
    <p:extLst>
      <p:ext uri="{BB962C8B-B14F-4D97-AF65-F5344CB8AC3E}">
        <p14:creationId xmlns:p14="http://schemas.microsoft.com/office/powerpoint/2010/main" val="209604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251520" y="685800"/>
            <a:ext cx="8640960" cy="1143000"/>
          </a:xfrm>
        </p:spPr>
        <p:txBody>
          <a:bodyPr/>
          <a:lstStyle/>
          <a:p>
            <a:pPr eaLnBrk="1" hangingPunct="1"/>
            <a:r>
              <a:rPr lang="en-US" altLang="zh-CN" dirty="0">
                <a:solidFill>
                  <a:schemeClr val="tx1"/>
                </a:solidFill>
              </a:rPr>
              <a:t>8.1 </a:t>
            </a:r>
            <a:r>
              <a:rPr lang="zh-CN" altLang="en-US" dirty="0">
                <a:solidFill>
                  <a:schemeClr val="tx1"/>
                </a:solidFill>
              </a:rPr>
              <a:t>光子集成的意义与瓶颈问题</a:t>
            </a:r>
          </a:p>
        </p:txBody>
      </p:sp>
      <p:sp>
        <p:nvSpPr>
          <p:cNvPr id="45062" name="Rectangle 3"/>
          <p:cNvSpPr>
            <a:spLocks noGrp="1" noChangeArrowheads="1"/>
          </p:cNvSpPr>
          <p:nvPr>
            <p:ph type="body" idx="1"/>
          </p:nvPr>
        </p:nvSpPr>
        <p:spPr/>
        <p:txBody>
          <a:bodyPr/>
          <a:lstStyle/>
          <a:p>
            <a:pPr algn="just" eaLnBrk="1" hangingPunct="1"/>
            <a:r>
              <a:rPr lang="zh-CN" altLang="en-US" dirty="0">
                <a:latin typeface="Times New Roman" panose="02020603050405020304" pitchFamily="18" charset="0"/>
              </a:rPr>
              <a:t>将电吸收调制器和</a:t>
            </a:r>
            <a:r>
              <a:rPr lang="en-US" altLang="zh-CN" dirty="0">
                <a:latin typeface="Times New Roman" panose="02020603050405020304" pitchFamily="18" charset="0"/>
              </a:rPr>
              <a:t>GC-DFB</a:t>
            </a:r>
            <a:r>
              <a:rPr lang="zh-CN" altLang="en-US" dirty="0">
                <a:latin typeface="Times New Roman" panose="02020603050405020304" pitchFamily="18" charset="0"/>
              </a:rPr>
              <a:t>激光器进行单片集成</a:t>
            </a:r>
          </a:p>
          <a:p>
            <a:pPr lvl="1" algn="just" eaLnBrk="1" hangingPunct="1"/>
            <a:r>
              <a:rPr lang="zh-CN" altLang="en-US" dirty="0">
                <a:latin typeface="Times New Roman" panose="02020603050405020304" pitchFamily="18" charset="0"/>
              </a:rPr>
              <a:t>集合了两者的优点</a:t>
            </a:r>
          </a:p>
          <a:p>
            <a:pPr lvl="1" algn="just" eaLnBrk="1" hangingPunct="1"/>
            <a:r>
              <a:rPr lang="zh-CN" altLang="en-US" dirty="0">
                <a:latin typeface="Times New Roman" panose="02020603050405020304" pitchFamily="18" charset="0"/>
              </a:rPr>
              <a:t>提高了两者之间的光耦合效率</a:t>
            </a:r>
          </a:p>
          <a:p>
            <a:pPr lvl="1" algn="just" eaLnBrk="1" hangingPunct="1"/>
            <a:r>
              <a:rPr lang="zh-CN" altLang="en-US" dirty="0">
                <a:latin typeface="Times New Roman" panose="02020603050405020304" pitchFamily="18" charset="0"/>
              </a:rPr>
              <a:t>同时提高了封装效率并减小了成本</a:t>
            </a:r>
          </a:p>
          <a:p>
            <a:pPr algn="just" eaLnBrk="1" hangingPunct="1"/>
            <a:r>
              <a:rPr lang="zh-CN" altLang="en-US" dirty="0">
                <a:latin typeface="Times New Roman" panose="02020603050405020304" pitchFamily="18" charset="0"/>
              </a:rPr>
              <a:t>在集成光源中，解决激光器部分和调制器部分的波长匹配问题是最重要的</a:t>
            </a:r>
          </a:p>
          <a:p>
            <a:pPr lvl="1" algn="just" eaLnBrk="1" hangingPunct="1"/>
            <a:endParaRPr lang="en-US" altLang="zh-CN" dirty="0">
              <a:latin typeface="Times New Roman" panose="02020603050405020304" pitchFamily="18" charset="0"/>
            </a:endParaRPr>
          </a:p>
        </p:txBody>
      </p:sp>
      <p:sp>
        <p:nvSpPr>
          <p:cNvPr id="2" name="页脚占位符 1">
            <a:extLst>
              <a:ext uri="{FF2B5EF4-FFF2-40B4-BE49-F238E27FC236}">
                <a16:creationId xmlns:a16="http://schemas.microsoft.com/office/drawing/2014/main" id="{8A0AB80D-2250-4E47-A328-0F534F9A4393}"/>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7AE6615B-628C-433D-871F-F73B1997D497}"/>
              </a:ext>
            </a:extLst>
          </p:cNvPr>
          <p:cNvSpPr>
            <a:spLocks noGrp="1"/>
          </p:cNvSpPr>
          <p:nvPr>
            <p:ph type="sldNum" sz="quarter" idx="12"/>
          </p:nvPr>
        </p:nvSpPr>
        <p:spPr/>
        <p:txBody>
          <a:bodyPr/>
          <a:lstStyle/>
          <a:p>
            <a:pPr>
              <a:defRPr/>
            </a:pPr>
            <a:fld id="{FE50F384-8220-4DD5-802A-639C07BA34CD}" type="slidenum">
              <a:rPr lang="en-US" altLang="zh-CN" smtClean="0"/>
              <a:pPr>
                <a:defRPr/>
              </a:pPr>
              <a:t>11</a:t>
            </a:fld>
            <a:endParaRPr lang="en-US" altLang="zh-CN"/>
          </a:p>
        </p:txBody>
      </p:sp>
    </p:spTree>
    <p:extLst>
      <p:ext uri="{BB962C8B-B14F-4D97-AF65-F5344CB8AC3E}">
        <p14:creationId xmlns:p14="http://schemas.microsoft.com/office/powerpoint/2010/main" val="391438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3"/>
          <p:cNvSpPr>
            <a:spLocks noGrp="1" noChangeArrowheads="1"/>
          </p:cNvSpPr>
          <p:nvPr>
            <p:ph type="body" idx="1"/>
          </p:nvPr>
        </p:nvSpPr>
        <p:spPr>
          <a:xfrm>
            <a:off x="611560" y="1978496"/>
            <a:ext cx="7772400" cy="4114800"/>
          </a:xfrm>
        </p:spPr>
        <p:txBody>
          <a:bodyPr/>
          <a:lstStyle/>
          <a:p>
            <a:pPr algn="just" eaLnBrk="1" hangingPunct="1"/>
            <a:r>
              <a:rPr lang="zh-CN" altLang="en-US" dirty="0">
                <a:latin typeface="宋体" charset="-122"/>
              </a:rPr>
              <a:t>研究者发展了许多种集成方法：</a:t>
            </a:r>
          </a:p>
          <a:p>
            <a:pPr lvl="1" algn="just" eaLnBrk="1" hangingPunct="1"/>
            <a:r>
              <a:rPr lang="zh-CN" altLang="en-US" dirty="0">
                <a:latin typeface="宋体" charset="-122"/>
              </a:rPr>
              <a:t>包括分别外延、选择性生长、分别腐蚀、和     量子阱无序化等</a:t>
            </a:r>
          </a:p>
          <a:p>
            <a:pPr lvl="1" algn="just" eaLnBrk="1" hangingPunct="1"/>
            <a:r>
              <a:rPr lang="zh-CN" altLang="en-US" dirty="0">
                <a:latin typeface="宋体" charset="-122"/>
              </a:rPr>
              <a:t>新型采用同一外延层结构的集成方法</a:t>
            </a:r>
          </a:p>
          <a:p>
            <a:pPr lvl="2" algn="just" eaLnBrk="1" hangingPunct="1"/>
            <a:r>
              <a:rPr lang="zh-CN" altLang="en-US" dirty="0">
                <a:latin typeface="宋体" charset="-122"/>
              </a:rPr>
              <a:t>外延层作为激光器的活性层和调制器的吸收层</a:t>
            </a:r>
          </a:p>
          <a:p>
            <a:pPr lvl="2" algn="just" eaLnBrk="1" hangingPunct="1"/>
            <a:r>
              <a:rPr lang="zh-CN" altLang="en-US" dirty="0">
                <a:latin typeface="宋体" charset="-122"/>
              </a:rPr>
              <a:t>只需要进行一次外延，减少了外延次数</a:t>
            </a:r>
          </a:p>
          <a:p>
            <a:pPr lvl="2" algn="just" eaLnBrk="1" hangingPunct="1"/>
            <a:r>
              <a:rPr lang="zh-CN" altLang="en-US" dirty="0">
                <a:latin typeface="宋体" charset="-122"/>
              </a:rPr>
              <a:t>简化了工艺过程，从而降低了工艺难度和成本</a:t>
            </a:r>
          </a:p>
          <a:p>
            <a:pPr lvl="2" algn="just" eaLnBrk="1" hangingPunct="1"/>
            <a:r>
              <a:rPr lang="zh-CN" altLang="en-US" dirty="0">
                <a:latin typeface="宋体" charset="-122"/>
              </a:rPr>
              <a:t>也能够保证实现低阈值、低啁啾和高消光比特性</a:t>
            </a:r>
          </a:p>
        </p:txBody>
      </p:sp>
      <p:sp>
        <p:nvSpPr>
          <p:cNvPr id="2" name="页脚占位符 1">
            <a:extLst>
              <a:ext uri="{FF2B5EF4-FFF2-40B4-BE49-F238E27FC236}">
                <a16:creationId xmlns:a16="http://schemas.microsoft.com/office/drawing/2014/main" id="{73ABED5D-DC32-4012-8C9A-4897A1C7C145}"/>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942614C-8CB7-44CC-B9CF-4BB8A877C2E3}"/>
              </a:ext>
            </a:extLst>
          </p:cNvPr>
          <p:cNvSpPr>
            <a:spLocks noGrp="1"/>
          </p:cNvSpPr>
          <p:nvPr>
            <p:ph type="sldNum" sz="quarter" idx="12"/>
          </p:nvPr>
        </p:nvSpPr>
        <p:spPr/>
        <p:txBody>
          <a:bodyPr/>
          <a:lstStyle/>
          <a:p>
            <a:pPr>
              <a:defRPr/>
            </a:pPr>
            <a:fld id="{FE50F384-8220-4DD5-802A-639C07BA34CD}" type="slidenum">
              <a:rPr lang="en-US" altLang="zh-CN" smtClean="0"/>
              <a:pPr>
                <a:defRPr/>
              </a:pPr>
              <a:t>12</a:t>
            </a:fld>
            <a:endParaRPr lang="en-US" altLang="zh-CN"/>
          </a:p>
        </p:txBody>
      </p:sp>
      <p:sp>
        <p:nvSpPr>
          <p:cNvPr id="8" name="Rectangle 2">
            <a:extLst>
              <a:ext uri="{FF2B5EF4-FFF2-40B4-BE49-F238E27FC236}">
                <a16:creationId xmlns:a16="http://schemas.microsoft.com/office/drawing/2014/main" id="{801645F3-88FC-4571-B818-65149FB762EF}"/>
              </a:ext>
            </a:extLst>
          </p:cNvPr>
          <p:cNvSpPr>
            <a:spLocks noGrp="1" noChangeArrowheads="1"/>
          </p:cNvSpPr>
          <p:nvPr>
            <p:ph type="title"/>
          </p:nvPr>
        </p:nvSpPr>
        <p:spPr>
          <a:xfrm>
            <a:off x="251520" y="685800"/>
            <a:ext cx="8640960" cy="1143000"/>
          </a:xfrm>
        </p:spPr>
        <p:txBody>
          <a:bodyPr/>
          <a:lstStyle/>
          <a:p>
            <a:pPr eaLnBrk="1" hangingPunct="1"/>
            <a:r>
              <a:rPr lang="en-US" altLang="zh-CN" dirty="0">
                <a:solidFill>
                  <a:schemeClr val="tx1"/>
                </a:solidFill>
              </a:rPr>
              <a:t>8.1 </a:t>
            </a:r>
            <a:r>
              <a:rPr lang="zh-CN" altLang="en-US" dirty="0">
                <a:solidFill>
                  <a:schemeClr val="tx1"/>
                </a:solidFill>
              </a:rPr>
              <a:t>光子集成的意义与瓶颈问题</a:t>
            </a:r>
          </a:p>
        </p:txBody>
      </p:sp>
    </p:spTree>
    <p:extLst>
      <p:ext uri="{BB962C8B-B14F-4D97-AF65-F5344CB8AC3E}">
        <p14:creationId xmlns:p14="http://schemas.microsoft.com/office/powerpoint/2010/main" val="201512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62FF651-D2FC-4FBC-B08A-250093408A06}"/>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z="4000">
                <a:effectLst/>
              </a:rPr>
              <a:t>单片集成技术中的</a:t>
            </a:r>
            <a:br>
              <a:rPr lang="zh-CN" altLang="en-US" sz="4000">
                <a:effectLst/>
              </a:rPr>
            </a:br>
            <a:r>
              <a:rPr lang="zh-CN" altLang="en-US" sz="4000">
                <a:effectLst/>
              </a:rPr>
              <a:t>材料兼容性问题</a:t>
            </a:r>
          </a:p>
        </p:txBody>
      </p:sp>
      <p:pic>
        <p:nvPicPr>
          <p:cNvPr id="22531" name="Picture 4">
            <a:extLst>
              <a:ext uri="{FF2B5EF4-FFF2-40B4-BE49-F238E27FC236}">
                <a16:creationId xmlns:a16="http://schemas.microsoft.com/office/drawing/2014/main" id="{8589A1D2-774D-48B5-8C6F-39B5D1F7C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89138"/>
            <a:ext cx="8053387"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5">
            <a:extLst>
              <a:ext uri="{FF2B5EF4-FFF2-40B4-BE49-F238E27FC236}">
                <a16:creationId xmlns:a16="http://schemas.microsoft.com/office/drawing/2014/main" id="{129E0D77-D446-402A-89F5-FE83AE169B9C}"/>
              </a:ext>
            </a:extLst>
          </p:cNvPr>
          <p:cNvSpPr>
            <a:spLocks noChangeArrowheads="1"/>
          </p:cNvSpPr>
          <p:nvPr/>
        </p:nvSpPr>
        <p:spPr bwMode="auto">
          <a:xfrm>
            <a:off x="2411413" y="5708650"/>
            <a:ext cx="4473575" cy="457200"/>
          </a:xfrm>
          <a:prstGeom prst="rect">
            <a:avLst/>
          </a:prstGeom>
          <a:noFill/>
          <a:ln w="9525">
            <a:noFill/>
            <a:miter lim="800000"/>
            <a:headEnd/>
            <a:tailEnd/>
          </a:ln>
        </p:spPr>
        <p:txBody>
          <a:bodyPr wrap="none">
            <a:spAutoFit/>
          </a:bodyPr>
          <a:lstStyle/>
          <a:p>
            <a:pPr eaLnBrk="1" hangingPunct="1">
              <a:defRPr/>
            </a:pPr>
            <a:r>
              <a:rPr kumimoji="0" lang="zh-CN" altLang="en-US" b="1" dirty="0">
                <a:latin typeface="+mn-ea"/>
                <a:ea typeface="+mn-ea"/>
              </a:rPr>
              <a:t>有源和无源器件的不同集成方案</a:t>
            </a:r>
          </a:p>
        </p:txBody>
      </p:sp>
      <p:sp>
        <p:nvSpPr>
          <p:cNvPr id="22534" name="页脚占位符 4">
            <a:extLst>
              <a:ext uri="{FF2B5EF4-FFF2-40B4-BE49-F238E27FC236}">
                <a16:creationId xmlns:a16="http://schemas.microsoft.com/office/drawing/2014/main" id="{DFDA28D3-D0D3-4F32-9F2E-F3DDD0513F6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22535" name="灯片编号占位符 5">
            <a:extLst>
              <a:ext uri="{FF2B5EF4-FFF2-40B4-BE49-F238E27FC236}">
                <a16:creationId xmlns:a16="http://schemas.microsoft.com/office/drawing/2014/main" id="{21260200-A6FC-44FE-8891-5FCA8AB4B5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6D4CA597-9120-422C-9D3E-555176A13C3D}"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13</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F380E4E-0602-419D-86D9-311B2FB6656F}"/>
              </a:ext>
            </a:extLst>
          </p:cNvPr>
          <p:cNvSpPr txBox="1">
            <a:spLocks noChangeArrowheads="1"/>
          </p:cNvSpPr>
          <p:nvPr/>
        </p:nvSpPr>
        <p:spPr bwMode="auto">
          <a:xfrm>
            <a:off x="251520" y="685800"/>
            <a:ext cx="864096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52"/>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52"/>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52"/>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52"/>
                <a:ea typeface="宋体" pitchFamily="2" charset="-122"/>
              </a:defRPr>
            </a:lvl9pPr>
          </a:lstStyle>
          <a:p>
            <a:pPr eaLnBrk="1" hangingPunct="1"/>
            <a:r>
              <a:rPr lang="en-US" altLang="zh-CN" kern="0" dirty="0">
                <a:solidFill>
                  <a:schemeClr val="tx1"/>
                </a:solidFill>
              </a:rPr>
              <a:t>8.2 </a:t>
            </a:r>
            <a:r>
              <a:rPr lang="zh-CN" altLang="en-US" kern="0" dirty="0">
                <a:solidFill>
                  <a:schemeClr val="tx1"/>
                </a:solidFill>
              </a:rPr>
              <a:t>半导体光调制器</a:t>
            </a:r>
          </a:p>
        </p:txBody>
      </p:sp>
      <p:sp>
        <p:nvSpPr>
          <p:cNvPr id="9222" name="Rectangle 3"/>
          <p:cNvSpPr>
            <a:spLocks noGrp="1" noChangeArrowheads="1"/>
          </p:cNvSpPr>
          <p:nvPr>
            <p:ph type="body" idx="1"/>
          </p:nvPr>
        </p:nvSpPr>
        <p:spPr/>
        <p:txBody>
          <a:bodyPr/>
          <a:lstStyle/>
          <a:p>
            <a:pPr eaLnBrk="1" hangingPunct="1"/>
            <a:r>
              <a:rPr lang="zh-CN" altLang="en-US"/>
              <a:t>半导体激光器</a:t>
            </a:r>
          </a:p>
          <a:p>
            <a:pPr lvl="1" eaLnBrk="1" hangingPunct="1"/>
            <a:r>
              <a:rPr lang="zh-CN" altLang="en-US"/>
              <a:t>可以直接进行调制</a:t>
            </a:r>
          </a:p>
          <a:p>
            <a:pPr lvl="1" eaLnBrk="1" hangingPunct="1"/>
            <a:r>
              <a:rPr lang="zh-CN" altLang="en-US"/>
              <a:t>但高速率调制状态下会产生严重的啁啾</a:t>
            </a:r>
          </a:p>
          <a:p>
            <a:pPr lvl="2" eaLnBrk="1" hangingPunct="1"/>
            <a:r>
              <a:rPr lang="zh-CN" altLang="en-US"/>
              <a:t>不利于长距离、大容量的干线光纤通信传输</a:t>
            </a:r>
          </a:p>
          <a:p>
            <a:pPr eaLnBrk="1" hangingPunct="1"/>
            <a:r>
              <a:rPr lang="zh-CN" altLang="en-US"/>
              <a:t>外调制方式</a:t>
            </a:r>
          </a:p>
          <a:p>
            <a:pPr lvl="1" eaLnBrk="1" hangingPunct="1"/>
            <a:r>
              <a:rPr lang="zh-CN" altLang="en-US"/>
              <a:t>激光器只是静态直流工作</a:t>
            </a:r>
          </a:p>
          <a:p>
            <a:pPr lvl="1" eaLnBrk="1" hangingPunct="1"/>
            <a:r>
              <a:rPr lang="zh-CN" altLang="en-US"/>
              <a:t>外加光外调制器调制光信号</a:t>
            </a:r>
          </a:p>
          <a:p>
            <a:pPr lvl="1" eaLnBrk="1" hangingPunct="1"/>
            <a:r>
              <a:rPr lang="zh-CN" altLang="en-US"/>
              <a:t>减小频率啁啾，提高信号传输性能</a:t>
            </a:r>
          </a:p>
        </p:txBody>
      </p:sp>
      <p:sp>
        <p:nvSpPr>
          <p:cNvPr id="2" name="页脚占位符 1">
            <a:extLst>
              <a:ext uri="{FF2B5EF4-FFF2-40B4-BE49-F238E27FC236}">
                <a16:creationId xmlns:a16="http://schemas.microsoft.com/office/drawing/2014/main" id="{60A7E2C2-8171-4B63-8178-E36AA325CB1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B6C3C1C9-0796-431E-B65D-8158751EDA8B}"/>
              </a:ext>
            </a:extLst>
          </p:cNvPr>
          <p:cNvSpPr>
            <a:spLocks noGrp="1"/>
          </p:cNvSpPr>
          <p:nvPr>
            <p:ph type="sldNum" sz="quarter" idx="12"/>
          </p:nvPr>
        </p:nvSpPr>
        <p:spPr/>
        <p:txBody>
          <a:bodyPr/>
          <a:lstStyle/>
          <a:p>
            <a:pPr>
              <a:defRPr/>
            </a:pPr>
            <a:fld id="{FE50F384-8220-4DD5-802A-639C07BA34CD}"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3"/>
          <p:cNvSpPr>
            <a:spLocks noGrp="1" noChangeArrowheads="1"/>
          </p:cNvSpPr>
          <p:nvPr>
            <p:ph type="body" idx="1"/>
          </p:nvPr>
        </p:nvSpPr>
        <p:spPr/>
        <p:txBody>
          <a:bodyPr/>
          <a:lstStyle/>
          <a:p>
            <a:pPr eaLnBrk="1" hangingPunct="1"/>
            <a:r>
              <a:rPr lang="zh-CN" altLang="en-US" dirty="0"/>
              <a:t>半导体光调制器</a:t>
            </a:r>
          </a:p>
          <a:p>
            <a:pPr lvl="1" eaLnBrk="1" hangingPunct="1"/>
            <a:r>
              <a:rPr lang="zh-CN" altLang="en-US" dirty="0"/>
              <a:t>具有优良的光调制特性</a:t>
            </a:r>
          </a:p>
          <a:p>
            <a:pPr lvl="1" eaLnBrk="1" hangingPunct="1"/>
            <a:r>
              <a:rPr lang="zh-CN" altLang="en-US" dirty="0"/>
              <a:t>具有体积小、功率低的优点</a:t>
            </a:r>
          </a:p>
          <a:p>
            <a:pPr lvl="1" eaLnBrk="1" hangingPunct="1"/>
            <a:r>
              <a:rPr lang="zh-CN" altLang="en-US" dirty="0"/>
              <a:t>分为强度调制器件和相位调制器件</a:t>
            </a:r>
          </a:p>
          <a:p>
            <a:pPr lvl="2" eaLnBrk="1" hangingPunct="1"/>
            <a:r>
              <a:rPr lang="zh-CN" altLang="en-US" dirty="0"/>
              <a:t>目前光纤通信系统中，主要采用强度检测方式</a:t>
            </a:r>
          </a:p>
          <a:p>
            <a:pPr lvl="2" eaLnBrk="1" hangingPunct="1"/>
            <a:r>
              <a:rPr lang="zh-CN" altLang="en-US" dirty="0"/>
              <a:t>强度调制型光调制器的研制占着绝大多数的比重</a:t>
            </a:r>
          </a:p>
          <a:p>
            <a:pPr lvl="3" eaLnBrk="1" hangingPunct="1"/>
            <a:r>
              <a:rPr lang="zh-CN" altLang="en-US" dirty="0"/>
              <a:t>电吸收</a:t>
            </a:r>
            <a:r>
              <a:rPr lang="en-US" altLang="zh-CN" dirty="0"/>
              <a:t>(</a:t>
            </a:r>
            <a:r>
              <a:rPr lang="en-US" altLang="zh-CN" dirty="0" err="1"/>
              <a:t>Electroabsorption</a:t>
            </a:r>
            <a:r>
              <a:rPr lang="en-US" altLang="zh-CN" dirty="0"/>
              <a:t>, EA)</a:t>
            </a:r>
            <a:r>
              <a:rPr lang="zh-CN" altLang="en-US" dirty="0"/>
              <a:t>调制器</a:t>
            </a:r>
          </a:p>
          <a:p>
            <a:pPr lvl="3" eaLnBrk="1" hangingPunct="1"/>
            <a:r>
              <a:rPr lang="en-US" altLang="zh-CN" dirty="0"/>
              <a:t>Mach-Zehnder (M-Z) </a:t>
            </a:r>
            <a:r>
              <a:rPr lang="zh-CN" altLang="en-US" dirty="0"/>
              <a:t>型光调制器</a:t>
            </a:r>
          </a:p>
        </p:txBody>
      </p:sp>
      <p:sp>
        <p:nvSpPr>
          <p:cNvPr id="2" name="页脚占位符 1">
            <a:extLst>
              <a:ext uri="{FF2B5EF4-FFF2-40B4-BE49-F238E27FC236}">
                <a16:creationId xmlns:a16="http://schemas.microsoft.com/office/drawing/2014/main" id="{2DCC6969-DB19-4121-BF14-9625DEA98338}"/>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FB934074-B4B5-449B-916D-B75F9E49781B}"/>
              </a:ext>
            </a:extLst>
          </p:cNvPr>
          <p:cNvSpPr>
            <a:spLocks noGrp="1"/>
          </p:cNvSpPr>
          <p:nvPr>
            <p:ph type="sldNum" sz="quarter" idx="12"/>
          </p:nvPr>
        </p:nvSpPr>
        <p:spPr/>
        <p:txBody>
          <a:bodyPr/>
          <a:lstStyle/>
          <a:p>
            <a:pPr>
              <a:defRPr/>
            </a:pPr>
            <a:fld id="{FE50F384-8220-4DD5-802A-639C07BA34CD}" type="slidenum">
              <a:rPr lang="en-US" altLang="zh-CN" smtClean="0"/>
              <a:pPr>
                <a:defRPr/>
              </a:pPr>
              <a:t>15</a:t>
            </a:fld>
            <a:endParaRPr lang="en-US" altLang="zh-CN"/>
          </a:p>
        </p:txBody>
      </p:sp>
      <p:sp>
        <p:nvSpPr>
          <p:cNvPr id="8" name="Rectangle 2">
            <a:extLst>
              <a:ext uri="{FF2B5EF4-FFF2-40B4-BE49-F238E27FC236}">
                <a16:creationId xmlns:a16="http://schemas.microsoft.com/office/drawing/2014/main" id="{45B4C75C-9C1B-4FC1-868D-D695FAF5A997}"/>
              </a:ext>
            </a:extLst>
          </p:cNvPr>
          <p:cNvSpPr txBox="1">
            <a:spLocks noChangeArrowheads="1"/>
          </p:cNvSpPr>
          <p:nvPr/>
        </p:nvSpPr>
        <p:spPr bwMode="auto">
          <a:xfrm>
            <a:off x="251520" y="685800"/>
            <a:ext cx="864096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52"/>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52"/>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52"/>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52"/>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52"/>
                <a:ea typeface="宋体" pitchFamily="2" charset="-122"/>
              </a:defRPr>
            </a:lvl9pPr>
          </a:lstStyle>
          <a:p>
            <a:pPr eaLnBrk="1" hangingPunct="1"/>
            <a:r>
              <a:rPr lang="en-US" altLang="zh-CN" kern="0" dirty="0">
                <a:solidFill>
                  <a:schemeClr val="tx1"/>
                </a:solidFill>
              </a:rPr>
              <a:t>8.2 </a:t>
            </a:r>
            <a:r>
              <a:rPr lang="zh-CN" altLang="en-US" kern="0" dirty="0">
                <a:solidFill>
                  <a:schemeClr val="tx1"/>
                </a:solidFill>
              </a:rPr>
              <a:t>半导体光调制器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685800" y="604664"/>
            <a:ext cx="7772400" cy="1600200"/>
          </a:xfrm>
        </p:spPr>
        <p:txBody>
          <a:bodyPr/>
          <a:lstStyle/>
          <a:p>
            <a:pPr lvl="0" eaLnBrk="1" hangingPunct="1"/>
            <a:r>
              <a:rPr lang="en-US" altLang="zh-CN" dirty="0"/>
              <a:t>8.2.1 </a:t>
            </a:r>
            <a:r>
              <a:rPr lang="zh-CN" altLang="zh-CN" dirty="0"/>
              <a:t>电吸收调制</a:t>
            </a:r>
            <a:br>
              <a:rPr lang="en-US" altLang="zh-CN" dirty="0"/>
            </a:br>
            <a:r>
              <a:rPr lang="zh-CN" altLang="zh-CN" dirty="0"/>
              <a:t>基本原理与工作特性</a:t>
            </a:r>
            <a:br>
              <a:rPr lang="zh-CN" altLang="zh-CN" dirty="0"/>
            </a:br>
            <a:endParaRPr lang="zh-CN" altLang="en-US" dirty="0">
              <a:solidFill>
                <a:schemeClr val="tx1"/>
              </a:solidFill>
            </a:endParaRPr>
          </a:p>
        </p:txBody>
      </p:sp>
      <p:sp>
        <p:nvSpPr>
          <p:cNvPr id="11270" name="Rectangle 3"/>
          <p:cNvSpPr>
            <a:spLocks noGrp="1" noChangeArrowheads="1"/>
          </p:cNvSpPr>
          <p:nvPr>
            <p:ph type="body" idx="1"/>
          </p:nvPr>
        </p:nvSpPr>
        <p:spPr/>
        <p:txBody>
          <a:bodyPr/>
          <a:lstStyle/>
          <a:p>
            <a:pPr algn="just" eaLnBrk="1" hangingPunct="1"/>
            <a:r>
              <a:rPr lang="zh-CN" altLang="en-US"/>
              <a:t>电吸收调制器是依靠材料在外电场中吸收率发生变化来工作的</a:t>
            </a:r>
          </a:p>
          <a:p>
            <a:pPr algn="just" eaLnBrk="1" hangingPunct="1"/>
            <a:r>
              <a:rPr lang="zh-CN" altLang="en-US"/>
              <a:t>调制器的结构，可以分为体材料、超晶格和多量子阱三类</a:t>
            </a:r>
          </a:p>
          <a:p>
            <a:pPr algn="just" eaLnBrk="1" hangingPunct="1"/>
            <a:r>
              <a:rPr lang="zh-CN" altLang="en-US"/>
              <a:t>产生电吸收的机理也不尽相同</a:t>
            </a:r>
          </a:p>
          <a:p>
            <a:pPr lvl="1" algn="just" eaLnBrk="1" hangingPunct="1"/>
            <a:r>
              <a:rPr lang="en-US" altLang="zh-CN"/>
              <a:t>Franz-Keldysh </a:t>
            </a:r>
            <a:r>
              <a:rPr lang="zh-CN" altLang="en-US"/>
              <a:t>效应</a:t>
            </a:r>
          </a:p>
          <a:p>
            <a:pPr lvl="1" algn="just" eaLnBrk="1" hangingPunct="1"/>
            <a:r>
              <a:rPr lang="en-US" altLang="zh-CN"/>
              <a:t>Wannier-Stark</a:t>
            </a:r>
            <a:r>
              <a:rPr lang="zh-CN" altLang="en-US"/>
              <a:t>局域化效应</a:t>
            </a:r>
          </a:p>
          <a:p>
            <a:pPr lvl="1" algn="just" eaLnBrk="1" hangingPunct="1"/>
            <a:r>
              <a:rPr lang="zh-CN" altLang="en-US"/>
              <a:t>量子限制</a:t>
            </a:r>
            <a:r>
              <a:rPr lang="en-US" altLang="zh-CN"/>
              <a:t>Stark</a:t>
            </a:r>
            <a:r>
              <a:rPr lang="zh-CN" altLang="en-US"/>
              <a:t>效应</a:t>
            </a:r>
          </a:p>
        </p:txBody>
      </p:sp>
      <p:sp>
        <p:nvSpPr>
          <p:cNvPr id="2" name="页脚占位符 1">
            <a:extLst>
              <a:ext uri="{FF2B5EF4-FFF2-40B4-BE49-F238E27FC236}">
                <a16:creationId xmlns:a16="http://schemas.microsoft.com/office/drawing/2014/main" id="{D6FA2AB5-7A95-42B3-AD5A-5CBB0F439F2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672A86F9-9D62-403B-ADFD-6F86E565690E}"/>
              </a:ext>
            </a:extLst>
          </p:cNvPr>
          <p:cNvSpPr>
            <a:spLocks noGrp="1"/>
          </p:cNvSpPr>
          <p:nvPr>
            <p:ph type="sldNum" sz="quarter" idx="12"/>
          </p:nvPr>
        </p:nvSpPr>
        <p:spPr/>
        <p:txBody>
          <a:bodyPr/>
          <a:lstStyle/>
          <a:p>
            <a:pPr>
              <a:defRPr/>
            </a:pPr>
            <a:fld id="{FE50F384-8220-4DD5-802A-639C07BA34CD}" type="slidenum">
              <a:rPr lang="en-US" altLang="zh-CN" smtClean="0"/>
              <a:pPr>
                <a:defRPr/>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CN" dirty="0"/>
              <a:t>Franz-</a:t>
            </a:r>
            <a:r>
              <a:rPr lang="en-US" altLang="zh-CN" dirty="0" err="1"/>
              <a:t>Keldysh</a:t>
            </a:r>
            <a:r>
              <a:rPr lang="en-US" altLang="zh-CN" dirty="0"/>
              <a:t> </a:t>
            </a:r>
            <a:r>
              <a:rPr lang="zh-CN" altLang="en-US" dirty="0"/>
              <a:t>效应</a:t>
            </a:r>
          </a:p>
        </p:txBody>
      </p:sp>
      <p:sp>
        <p:nvSpPr>
          <p:cNvPr id="12294" name="Rectangle 3"/>
          <p:cNvSpPr>
            <a:spLocks noGrp="1" noChangeArrowheads="1"/>
          </p:cNvSpPr>
          <p:nvPr>
            <p:ph type="body" idx="1"/>
          </p:nvPr>
        </p:nvSpPr>
        <p:spPr>
          <a:xfrm>
            <a:off x="685800" y="1844824"/>
            <a:ext cx="7772400" cy="4114800"/>
          </a:xfrm>
        </p:spPr>
        <p:txBody>
          <a:bodyPr/>
          <a:lstStyle/>
          <a:p>
            <a:pPr algn="just" eaLnBrk="1" hangingPunct="1"/>
            <a:r>
              <a:rPr lang="en-US" altLang="zh-CN" dirty="0">
                <a:latin typeface="Times New Roman" panose="02020603050405020304" pitchFamily="18" charset="0"/>
              </a:rPr>
              <a:t>Franz-</a:t>
            </a:r>
            <a:r>
              <a:rPr lang="en-US" altLang="zh-CN" dirty="0" err="1">
                <a:latin typeface="Times New Roman" panose="02020603050405020304" pitchFamily="18" charset="0"/>
              </a:rPr>
              <a:t>Keldysh</a:t>
            </a:r>
            <a:r>
              <a:rPr lang="en-US" altLang="zh-CN" dirty="0">
                <a:latin typeface="Times New Roman" panose="02020603050405020304" pitchFamily="18" charset="0"/>
              </a:rPr>
              <a:t> </a:t>
            </a:r>
            <a:r>
              <a:rPr lang="zh-CN" altLang="en-US" dirty="0">
                <a:latin typeface="Times New Roman" panose="02020603050405020304" pitchFamily="18" charset="0"/>
              </a:rPr>
              <a:t>效应</a:t>
            </a:r>
          </a:p>
          <a:p>
            <a:pPr lvl="1" algn="just" eaLnBrk="1" hangingPunct="1"/>
            <a:r>
              <a:rPr lang="zh-CN" altLang="en-US" dirty="0">
                <a:latin typeface="Times New Roman" panose="02020603050405020304" pitchFamily="18" charset="0"/>
              </a:rPr>
              <a:t>体材料电吸收型调制器中，依靠吸收层的</a:t>
            </a:r>
            <a:r>
              <a:rPr lang="en-US" altLang="zh-CN" dirty="0">
                <a:latin typeface="Times New Roman" panose="02020603050405020304" pitchFamily="18" charset="0"/>
              </a:rPr>
              <a:t>Franz-</a:t>
            </a:r>
            <a:r>
              <a:rPr lang="en-US" altLang="zh-CN" dirty="0" err="1">
                <a:latin typeface="Times New Roman" panose="02020603050405020304" pitchFamily="18" charset="0"/>
              </a:rPr>
              <a:t>Keldysh</a:t>
            </a:r>
            <a:r>
              <a:rPr lang="zh-CN" altLang="en-US" dirty="0">
                <a:latin typeface="Times New Roman" panose="02020603050405020304" pitchFamily="18" charset="0"/>
              </a:rPr>
              <a:t>效应实现调制</a:t>
            </a:r>
          </a:p>
          <a:p>
            <a:pPr lvl="1" algn="just" eaLnBrk="1" hangingPunct="1"/>
            <a:r>
              <a:rPr lang="zh-CN" altLang="en-US" dirty="0">
                <a:latin typeface="Times New Roman" panose="02020603050405020304" pitchFamily="18" charset="0"/>
              </a:rPr>
              <a:t>在体材料中，光子吸收主要发生在价带电子被受激跃迁到导带的情况</a:t>
            </a:r>
          </a:p>
          <a:p>
            <a:pPr lvl="1" algn="just" eaLnBrk="1" hangingPunct="1"/>
            <a:r>
              <a:rPr lang="zh-CN" altLang="en-US" dirty="0">
                <a:latin typeface="Times New Roman" panose="02020603050405020304" pitchFamily="18" charset="0"/>
              </a:rPr>
              <a:t>外电场使能带倾斜，当外电场很强时，价带电子通过隧穿跃迁到导带的几率大大增加，有效能隙减小，使得吸收边发生红移，就是</a:t>
            </a:r>
            <a:r>
              <a:rPr lang="en-US" altLang="zh-CN" dirty="0">
                <a:latin typeface="Times New Roman" panose="02020603050405020304" pitchFamily="18" charset="0"/>
              </a:rPr>
              <a:t>Franz-</a:t>
            </a:r>
            <a:r>
              <a:rPr lang="en-US" altLang="zh-CN" dirty="0" err="1">
                <a:latin typeface="Times New Roman" panose="02020603050405020304" pitchFamily="18" charset="0"/>
              </a:rPr>
              <a:t>Keldysh</a:t>
            </a:r>
            <a:r>
              <a:rPr lang="en-US" altLang="zh-CN" i="1" dirty="0">
                <a:latin typeface="Times New Roman" panose="02020603050405020304" pitchFamily="18" charset="0"/>
              </a:rPr>
              <a:t> </a:t>
            </a:r>
            <a:r>
              <a:rPr lang="zh-CN" altLang="en-US" dirty="0">
                <a:latin typeface="Times New Roman" panose="02020603050405020304" pitchFamily="18" charset="0"/>
              </a:rPr>
              <a:t>效应。</a:t>
            </a:r>
          </a:p>
        </p:txBody>
      </p:sp>
      <p:sp>
        <p:nvSpPr>
          <p:cNvPr id="2" name="页脚占位符 1">
            <a:extLst>
              <a:ext uri="{FF2B5EF4-FFF2-40B4-BE49-F238E27FC236}">
                <a16:creationId xmlns:a16="http://schemas.microsoft.com/office/drawing/2014/main" id="{BB7797F5-12C0-437C-BD4E-CFE1097D6A30}"/>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73FD14D4-1468-4B3D-9DE9-FD8CB0DE3A21}"/>
              </a:ext>
            </a:extLst>
          </p:cNvPr>
          <p:cNvSpPr>
            <a:spLocks noGrp="1"/>
          </p:cNvSpPr>
          <p:nvPr>
            <p:ph type="sldNum" sz="quarter" idx="12"/>
          </p:nvPr>
        </p:nvSpPr>
        <p:spPr/>
        <p:txBody>
          <a:bodyPr/>
          <a:lstStyle/>
          <a:p>
            <a:pPr>
              <a:defRPr/>
            </a:pPr>
            <a:fld id="{FE50F384-8220-4DD5-802A-639C07BA34CD}" type="slidenum">
              <a:rPr lang="en-US" altLang="zh-CN" smtClean="0"/>
              <a:pPr>
                <a:defRPr/>
              </a:pPr>
              <a:t>17</a:t>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altLang="zh-CN"/>
              <a:t>Franz-Keldysh </a:t>
            </a:r>
            <a:r>
              <a:rPr lang="zh-CN" altLang="en-US"/>
              <a:t>效应</a:t>
            </a:r>
          </a:p>
        </p:txBody>
      </p:sp>
      <p:sp>
        <p:nvSpPr>
          <p:cNvPr id="2" name="页脚占位符 1">
            <a:extLst>
              <a:ext uri="{FF2B5EF4-FFF2-40B4-BE49-F238E27FC236}">
                <a16:creationId xmlns:a16="http://schemas.microsoft.com/office/drawing/2014/main" id="{B4DB8B37-B313-4646-814B-4E61ED3C0DA7}"/>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ABCD2DD-1C7C-4C79-81CC-C527B1CB86C1}"/>
              </a:ext>
            </a:extLst>
          </p:cNvPr>
          <p:cNvSpPr>
            <a:spLocks noGrp="1"/>
          </p:cNvSpPr>
          <p:nvPr>
            <p:ph type="sldNum" sz="quarter" idx="12"/>
          </p:nvPr>
        </p:nvSpPr>
        <p:spPr/>
        <p:txBody>
          <a:bodyPr/>
          <a:lstStyle/>
          <a:p>
            <a:pPr>
              <a:defRPr/>
            </a:pPr>
            <a:fld id="{FE50F384-8220-4DD5-802A-639C07BA34CD}" type="slidenum">
              <a:rPr lang="en-US" altLang="zh-CN" smtClean="0"/>
              <a:pPr>
                <a:defRPr/>
              </a:pPr>
              <a:t>18</a:t>
            </a:fld>
            <a:endParaRPr lang="en-US" altLang="zh-CN"/>
          </a:p>
        </p:txBody>
      </p:sp>
      <p:pic>
        <p:nvPicPr>
          <p:cNvPr id="5" name="图片 4">
            <a:extLst>
              <a:ext uri="{FF2B5EF4-FFF2-40B4-BE49-F238E27FC236}">
                <a16:creationId xmlns:a16="http://schemas.microsoft.com/office/drawing/2014/main" id="{B462C5D0-2C39-4541-B3F2-2594912B93A4}"/>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606986" y="1727781"/>
            <a:ext cx="7930027" cy="34024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en-US" altLang="zh-CN"/>
              <a:t>Franz-Keldysh </a:t>
            </a:r>
            <a:r>
              <a:rPr lang="zh-CN" altLang="en-US"/>
              <a:t>效应</a:t>
            </a:r>
          </a:p>
        </p:txBody>
      </p:sp>
      <p:sp>
        <p:nvSpPr>
          <p:cNvPr id="13318" name="Rectangle 3"/>
          <p:cNvSpPr>
            <a:spLocks noGrp="1" noChangeArrowheads="1"/>
          </p:cNvSpPr>
          <p:nvPr>
            <p:ph type="body" idx="1"/>
          </p:nvPr>
        </p:nvSpPr>
        <p:spPr>
          <a:xfrm>
            <a:off x="685800" y="1844824"/>
            <a:ext cx="7772400" cy="4114800"/>
          </a:xfrm>
        </p:spPr>
        <p:txBody>
          <a:bodyPr/>
          <a:lstStyle/>
          <a:p>
            <a:pPr algn="just" eaLnBrk="1" hangingPunct="1"/>
            <a:r>
              <a:rPr lang="en-US" altLang="zh-CN" dirty="0"/>
              <a:t>Franz-</a:t>
            </a:r>
            <a:r>
              <a:rPr lang="en-US" altLang="zh-CN" dirty="0" err="1"/>
              <a:t>Keldysh</a:t>
            </a:r>
            <a:r>
              <a:rPr lang="en-US" altLang="zh-CN" dirty="0"/>
              <a:t> </a:t>
            </a:r>
            <a:r>
              <a:rPr lang="zh-CN" altLang="en-US" dirty="0"/>
              <a:t>效应</a:t>
            </a:r>
          </a:p>
          <a:p>
            <a:pPr lvl="1" algn="just" eaLnBrk="1" hangingPunct="1"/>
            <a:r>
              <a:rPr lang="zh-CN" altLang="en-US" dirty="0"/>
              <a:t>有源层厚度在几百纳米量级，生长控制比较简单</a:t>
            </a:r>
          </a:p>
          <a:p>
            <a:pPr lvl="1" algn="just" eaLnBrk="1" hangingPunct="1"/>
            <a:r>
              <a:rPr lang="zh-CN" altLang="en-US" dirty="0"/>
              <a:t>光生载流子逸出相对容易，适于大功率工作</a:t>
            </a:r>
          </a:p>
          <a:p>
            <a:pPr lvl="1" algn="just" eaLnBrk="1" hangingPunct="1"/>
            <a:r>
              <a:rPr lang="zh-CN" altLang="en-US" dirty="0"/>
              <a:t>直接调制方式相比，其频率啁啾也比较小</a:t>
            </a:r>
          </a:p>
          <a:p>
            <a:pPr algn="just" eaLnBrk="1" hangingPunct="1"/>
            <a:r>
              <a:rPr lang="en-US" altLang="zh-CN" dirty="0"/>
              <a:t>Franz-</a:t>
            </a:r>
            <a:r>
              <a:rPr lang="en-US" altLang="zh-CN" dirty="0" err="1"/>
              <a:t>Keldysh</a:t>
            </a:r>
            <a:r>
              <a:rPr lang="en-US" altLang="zh-CN" dirty="0"/>
              <a:t> </a:t>
            </a:r>
            <a:r>
              <a:rPr lang="zh-CN" altLang="en-US" dirty="0"/>
              <a:t>效应的缺点</a:t>
            </a:r>
          </a:p>
          <a:p>
            <a:pPr lvl="1" algn="just" eaLnBrk="1" hangingPunct="1"/>
            <a:r>
              <a:rPr lang="zh-CN" altLang="en-US" dirty="0"/>
              <a:t>调制电压高</a:t>
            </a:r>
          </a:p>
          <a:p>
            <a:pPr lvl="1" algn="just" eaLnBrk="1" hangingPunct="1"/>
            <a:r>
              <a:rPr lang="zh-CN" altLang="en-US" dirty="0"/>
              <a:t>吸收率随调制电压变化小</a:t>
            </a:r>
          </a:p>
        </p:txBody>
      </p:sp>
      <p:sp>
        <p:nvSpPr>
          <p:cNvPr id="2" name="页脚占位符 1">
            <a:extLst>
              <a:ext uri="{FF2B5EF4-FFF2-40B4-BE49-F238E27FC236}">
                <a16:creationId xmlns:a16="http://schemas.microsoft.com/office/drawing/2014/main" id="{1ED73E7F-01E2-4069-B86E-D2A12783DE8C}"/>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149FB7EA-E89A-4D9A-BEB7-078F873982FE}"/>
              </a:ext>
            </a:extLst>
          </p:cNvPr>
          <p:cNvSpPr>
            <a:spLocks noGrp="1"/>
          </p:cNvSpPr>
          <p:nvPr>
            <p:ph type="sldNum" sz="quarter" idx="12"/>
          </p:nvPr>
        </p:nvSpPr>
        <p:spPr/>
        <p:txBody>
          <a:bodyPr/>
          <a:lstStyle/>
          <a:p>
            <a:pPr>
              <a:defRPr/>
            </a:pPr>
            <a:fld id="{FE50F384-8220-4DD5-802A-639C07BA34CD}" type="slidenum">
              <a:rPr lang="en-US" altLang="zh-CN" smtClean="0"/>
              <a:pPr>
                <a:defRPr/>
              </a:pPr>
              <a:t>19</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599723"/>
            <a:ext cx="7772400" cy="1143000"/>
          </a:xfrm>
        </p:spPr>
        <p:txBody>
          <a:bodyPr/>
          <a:lstStyle/>
          <a:p>
            <a:r>
              <a:rPr lang="zh-CN" altLang="zh-CN" dirty="0"/>
              <a:t>第八章 光子集成</a:t>
            </a:r>
            <a:endParaRPr lang="zh-CN" altLang="en-US" dirty="0"/>
          </a:p>
        </p:txBody>
      </p:sp>
      <p:sp>
        <p:nvSpPr>
          <p:cNvPr id="3" name="内容占位符 2"/>
          <p:cNvSpPr>
            <a:spLocks noGrp="1"/>
          </p:cNvSpPr>
          <p:nvPr>
            <p:ph idx="1"/>
          </p:nvPr>
        </p:nvSpPr>
        <p:spPr>
          <a:xfrm>
            <a:off x="685800" y="1744198"/>
            <a:ext cx="7990656" cy="4114800"/>
          </a:xfrm>
        </p:spPr>
        <p:txBody>
          <a:bodyPr/>
          <a:lstStyle/>
          <a:p>
            <a:pPr marL="0" indent="0">
              <a:buNone/>
            </a:pPr>
            <a:r>
              <a:rPr lang="en-US" altLang="zh-CN" dirty="0"/>
              <a:t>8.1 </a:t>
            </a:r>
            <a:r>
              <a:rPr lang="zh-CN" altLang="zh-CN" dirty="0"/>
              <a:t>光子集成的意义与瓶颈问题</a:t>
            </a:r>
          </a:p>
          <a:p>
            <a:pPr marL="0" indent="0">
              <a:buNone/>
            </a:pPr>
            <a:r>
              <a:rPr lang="en-US" altLang="zh-CN" dirty="0"/>
              <a:t>8.2 </a:t>
            </a:r>
            <a:r>
              <a:rPr lang="zh-CN" altLang="zh-CN" dirty="0"/>
              <a:t>半导体光调制器</a:t>
            </a:r>
          </a:p>
          <a:p>
            <a:pPr>
              <a:buFont typeface="Wingdings" panose="05000000000000000000" pitchFamily="2" charset="2"/>
              <a:buChar char="Ø"/>
            </a:pPr>
            <a:r>
              <a:rPr lang="en-US" altLang="zh-CN" dirty="0"/>
              <a:t>8.2.1 </a:t>
            </a:r>
            <a:r>
              <a:rPr lang="zh-CN" altLang="zh-CN" dirty="0"/>
              <a:t>电吸收调制器</a:t>
            </a:r>
            <a:r>
              <a:rPr lang="zh-CN" altLang="en-US" dirty="0"/>
              <a:t>的</a:t>
            </a:r>
            <a:r>
              <a:rPr lang="zh-CN" altLang="zh-CN" dirty="0"/>
              <a:t>基本原理与工作特性</a:t>
            </a:r>
          </a:p>
          <a:p>
            <a:pPr>
              <a:buFont typeface="Wingdings" panose="05000000000000000000" pitchFamily="2" charset="2"/>
              <a:buChar char="Ø"/>
            </a:pPr>
            <a:r>
              <a:rPr lang="en-US" altLang="zh-CN" dirty="0"/>
              <a:t>8.2.2 M-Z</a:t>
            </a:r>
            <a:r>
              <a:rPr lang="zh-CN" altLang="zh-CN" dirty="0"/>
              <a:t>型半导体调制器</a:t>
            </a:r>
            <a:r>
              <a:rPr lang="zh-CN" altLang="en-US" dirty="0"/>
              <a:t>的</a:t>
            </a:r>
            <a:r>
              <a:rPr lang="zh-CN" altLang="zh-CN" dirty="0"/>
              <a:t>基本原理与</a:t>
            </a:r>
            <a:r>
              <a:rPr lang="zh-CN" altLang="en-US" dirty="0"/>
              <a:t>工作</a:t>
            </a:r>
            <a:r>
              <a:rPr lang="zh-CN" altLang="zh-CN" dirty="0"/>
              <a:t>特性</a:t>
            </a:r>
          </a:p>
          <a:p>
            <a:pPr marL="0" indent="0">
              <a:buNone/>
            </a:pPr>
            <a:r>
              <a:rPr lang="en-US" altLang="zh-CN" dirty="0"/>
              <a:t>8.3 </a:t>
            </a:r>
            <a:r>
              <a:rPr lang="zh-CN" altLang="zh-CN" dirty="0"/>
              <a:t>半导体集成光源器件</a:t>
            </a:r>
          </a:p>
          <a:p>
            <a:endParaRPr lang="zh-CN" altLang="en-US" dirty="0"/>
          </a:p>
        </p:txBody>
      </p:sp>
      <p:sp>
        <p:nvSpPr>
          <p:cNvPr id="4" name="页脚占位符 3">
            <a:extLst>
              <a:ext uri="{FF2B5EF4-FFF2-40B4-BE49-F238E27FC236}">
                <a16:creationId xmlns:a16="http://schemas.microsoft.com/office/drawing/2014/main" id="{8DEC567B-3CF2-401D-A078-2438B3A08E19}"/>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5" name="灯片编号占位符 4">
            <a:extLst>
              <a:ext uri="{FF2B5EF4-FFF2-40B4-BE49-F238E27FC236}">
                <a16:creationId xmlns:a16="http://schemas.microsoft.com/office/drawing/2014/main" id="{9877BF20-E2CB-437F-8383-8E36BDA94A74}"/>
              </a:ext>
            </a:extLst>
          </p:cNvPr>
          <p:cNvSpPr>
            <a:spLocks noGrp="1"/>
          </p:cNvSpPr>
          <p:nvPr>
            <p:ph type="sldNum" sz="quarter" idx="12"/>
          </p:nvPr>
        </p:nvSpPr>
        <p:spPr/>
        <p:txBody>
          <a:bodyPr/>
          <a:lstStyle/>
          <a:p>
            <a:pPr>
              <a:defRPr/>
            </a:pPr>
            <a:fld id="{FE50F384-8220-4DD5-802A-639C07BA34CD}" type="slidenum">
              <a:rPr lang="en-US" altLang="zh-CN" smtClean="0"/>
              <a:pPr>
                <a:defRPr/>
              </a:pPr>
              <a:t>2</a:t>
            </a:fld>
            <a:endParaRPr lang="en-US" altLang="zh-CN"/>
          </a:p>
        </p:txBody>
      </p:sp>
    </p:spTree>
    <p:extLst>
      <p:ext uri="{BB962C8B-B14F-4D97-AF65-F5344CB8AC3E}">
        <p14:creationId xmlns:p14="http://schemas.microsoft.com/office/powerpoint/2010/main" val="334880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en-US" altLang="zh-CN"/>
              <a:t>Wannier-Stark</a:t>
            </a:r>
            <a:r>
              <a:rPr lang="zh-CN" altLang="en-US"/>
              <a:t>局域化效应</a:t>
            </a:r>
          </a:p>
        </p:txBody>
      </p:sp>
      <p:sp>
        <p:nvSpPr>
          <p:cNvPr id="14342" name="Rectangle 3"/>
          <p:cNvSpPr>
            <a:spLocks noGrp="1" noChangeArrowheads="1"/>
          </p:cNvSpPr>
          <p:nvPr>
            <p:ph type="body" idx="1"/>
          </p:nvPr>
        </p:nvSpPr>
        <p:spPr>
          <a:xfrm>
            <a:off x="685800" y="1844824"/>
            <a:ext cx="7772400" cy="4114800"/>
          </a:xfrm>
        </p:spPr>
        <p:txBody>
          <a:bodyPr/>
          <a:lstStyle/>
          <a:p>
            <a:pPr algn="just" eaLnBrk="1" hangingPunct="1"/>
            <a:r>
              <a:rPr lang="en-US" altLang="zh-CN" dirty="0" err="1"/>
              <a:t>Wannier</a:t>
            </a:r>
            <a:r>
              <a:rPr lang="en-US" altLang="zh-CN" dirty="0"/>
              <a:t>-Stark</a:t>
            </a:r>
            <a:r>
              <a:rPr lang="zh-CN" altLang="en-US" dirty="0"/>
              <a:t>局域化效应</a:t>
            </a:r>
          </a:p>
          <a:p>
            <a:pPr lvl="1" algn="just" eaLnBrk="1" hangingPunct="1"/>
            <a:r>
              <a:rPr lang="zh-CN" altLang="en-US" dirty="0"/>
              <a:t>超晶格电吸收调制器采用半导体超晶格材料来制作调制器的吸收层</a:t>
            </a:r>
          </a:p>
          <a:p>
            <a:pPr lvl="1" algn="just" eaLnBrk="1" hangingPunct="1"/>
            <a:r>
              <a:rPr lang="zh-CN" altLang="en-US" dirty="0"/>
              <a:t>超晶格材料中，载流子通过共振隧穿在耦合很强的各个量子阱间作共有化运动</a:t>
            </a:r>
          </a:p>
          <a:p>
            <a:pPr lvl="1" algn="just" eaLnBrk="1" hangingPunct="1"/>
            <a:r>
              <a:rPr lang="zh-CN" altLang="en-US" dirty="0"/>
              <a:t>外电场会使载流子重新局域到各个量子阱中，出现一系列称为</a:t>
            </a:r>
            <a:r>
              <a:rPr lang="en-US" altLang="zh-CN" dirty="0"/>
              <a:t>Stark</a:t>
            </a:r>
            <a:r>
              <a:rPr lang="zh-CN" altLang="en-US" dirty="0"/>
              <a:t>阶梯跃迁的阱间跃迁，造成吸收峰的位置随外电场强度的变化呈现线性的移动</a:t>
            </a:r>
          </a:p>
        </p:txBody>
      </p:sp>
      <p:sp>
        <p:nvSpPr>
          <p:cNvPr id="2" name="页脚占位符 1">
            <a:extLst>
              <a:ext uri="{FF2B5EF4-FFF2-40B4-BE49-F238E27FC236}">
                <a16:creationId xmlns:a16="http://schemas.microsoft.com/office/drawing/2014/main" id="{53EC5175-6823-4238-8DEE-65A0E8B77393}"/>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2851C08A-97DE-48A4-91AA-9AA7F859D29B}"/>
              </a:ext>
            </a:extLst>
          </p:cNvPr>
          <p:cNvSpPr>
            <a:spLocks noGrp="1"/>
          </p:cNvSpPr>
          <p:nvPr>
            <p:ph type="sldNum" sz="quarter" idx="12"/>
          </p:nvPr>
        </p:nvSpPr>
        <p:spPr/>
        <p:txBody>
          <a:bodyPr/>
          <a:lstStyle/>
          <a:p>
            <a:pPr>
              <a:defRPr/>
            </a:pPr>
            <a:fld id="{FE50F384-8220-4DD5-802A-639C07BA34CD}" type="slidenum">
              <a:rPr lang="en-US" altLang="zh-CN" smtClean="0"/>
              <a:pPr>
                <a:defRPr/>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pPr eaLnBrk="1" hangingPunct="1"/>
            <a:r>
              <a:rPr lang="en-US" altLang="zh-CN" dirty="0" err="1"/>
              <a:t>Wannier</a:t>
            </a:r>
            <a:r>
              <a:rPr lang="en-US" altLang="zh-CN" dirty="0"/>
              <a:t>-Stark</a:t>
            </a:r>
            <a:r>
              <a:rPr lang="zh-CN" altLang="en-US" dirty="0"/>
              <a:t>局域化效应</a:t>
            </a:r>
          </a:p>
        </p:txBody>
      </p:sp>
      <p:sp>
        <p:nvSpPr>
          <p:cNvPr id="15366" name="Rectangle 3"/>
          <p:cNvSpPr>
            <a:spLocks noGrp="1" noChangeArrowheads="1"/>
          </p:cNvSpPr>
          <p:nvPr>
            <p:ph type="body" idx="1"/>
          </p:nvPr>
        </p:nvSpPr>
        <p:spPr>
          <a:xfrm>
            <a:off x="685800" y="1844824"/>
            <a:ext cx="7772400" cy="4114800"/>
          </a:xfrm>
        </p:spPr>
        <p:txBody>
          <a:bodyPr/>
          <a:lstStyle/>
          <a:p>
            <a:pPr algn="just" eaLnBrk="1" hangingPunct="1"/>
            <a:r>
              <a:rPr lang="en-US" altLang="zh-CN" dirty="0" err="1"/>
              <a:t>Wannier</a:t>
            </a:r>
            <a:r>
              <a:rPr lang="en-US" altLang="zh-CN" dirty="0"/>
              <a:t>-Stark</a:t>
            </a:r>
            <a:r>
              <a:rPr lang="zh-CN" altLang="en-US" dirty="0"/>
              <a:t>局域化效应</a:t>
            </a:r>
          </a:p>
          <a:p>
            <a:pPr lvl="1" algn="just" eaLnBrk="1" hangingPunct="1"/>
            <a:r>
              <a:rPr lang="zh-CN" altLang="en-US" dirty="0"/>
              <a:t>利用这种吸收峰和吸收边的移动，可以得到调制电压很低的电吸收调制器</a:t>
            </a:r>
          </a:p>
          <a:p>
            <a:pPr lvl="1" algn="just" eaLnBrk="1" hangingPunct="1"/>
            <a:r>
              <a:rPr lang="zh-CN" altLang="en-US" dirty="0"/>
              <a:t>图</a:t>
            </a:r>
            <a:r>
              <a:rPr lang="en-US" altLang="zh-CN" dirty="0"/>
              <a:t>8.1</a:t>
            </a:r>
            <a:r>
              <a:rPr lang="zh-CN" altLang="en-US" dirty="0"/>
              <a:t>是这类调制器的典型调制特性，电场超过一定强度时其阱间跃迁几率迅速减小</a:t>
            </a:r>
          </a:p>
          <a:p>
            <a:pPr lvl="1" algn="just" eaLnBrk="1" hangingPunct="1"/>
            <a:r>
              <a:rPr lang="zh-CN" altLang="en-US" dirty="0"/>
              <a:t>优点是在一定范围内的消光比条件下调制电压低；器件的啁啾特性也比一般的多量子阱调制器好</a:t>
            </a:r>
          </a:p>
          <a:p>
            <a:pPr lvl="1" algn="just" eaLnBrk="1" hangingPunct="1"/>
            <a:r>
              <a:rPr lang="zh-CN" altLang="en-US" dirty="0"/>
              <a:t>超晶格材料生长困难，消光比增大有限制</a:t>
            </a:r>
          </a:p>
        </p:txBody>
      </p:sp>
      <p:sp>
        <p:nvSpPr>
          <p:cNvPr id="2" name="页脚占位符 1">
            <a:extLst>
              <a:ext uri="{FF2B5EF4-FFF2-40B4-BE49-F238E27FC236}">
                <a16:creationId xmlns:a16="http://schemas.microsoft.com/office/drawing/2014/main" id="{E390B34C-A294-4857-A846-8863B37C6A9B}"/>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A30C49AE-C523-4249-A9B0-EE15A864C2ED}"/>
              </a:ext>
            </a:extLst>
          </p:cNvPr>
          <p:cNvSpPr>
            <a:spLocks noGrp="1"/>
          </p:cNvSpPr>
          <p:nvPr>
            <p:ph type="sldNum" sz="quarter" idx="12"/>
          </p:nvPr>
        </p:nvSpPr>
        <p:spPr/>
        <p:txBody>
          <a:bodyPr/>
          <a:lstStyle/>
          <a:p>
            <a:pPr>
              <a:defRPr/>
            </a:pPr>
            <a:fld id="{FE50F384-8220-4DD5-802A-639C07BA34CD}" type="slidenum">
              <a:rPr lang="en-US" altLang="zh-CN"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eaLnBrk="1" hangingPunct="1"/>
            <a:r>
              <a:rPr lang="en-US" altLang="zh-CN"/>
              <a:t>Wannier-Stark</a:t>
            </a:r>
            <a:r>
              <a:rPr lang="zh-CN" altLang="en-US"/>
              <a:t>局域化效应</a:t>
            </a:r>
          </a:p>
        </p:txBody>
      </p:sp>
      <p:grpSp>
        <p:nvGrpSpPr>
          <p:cNvPr id="16390" name="Group 5"/>
          <p:cNvGrpSpPr>
            <a:grpSpLocks/>
          </p:cNvGrpSpPr>
          <p:nvPr/>
        </p:nvGrpSpPr>
        <p:grpSpPr bwMode="auto">
          <a:xfrm>
            <a:off x="2057400" y="1773289"/>
            <a:ext cx="5394920" cy="4475112"/>
            <a:chOff x="3240" y="3130"/>
            <a:chExt cx="5040" cy="5674"/>
          </a:xfrm>
        </p:grpSpPr>
        <p:pic>
          <p:nvPicPr>
            <p:cNvPr id="16391" name="Picture 6" descr="figure\wen1.bmp"/>
            <p:cNvPicPr>
              <a:picLocks noChangeAspect="1" noChangeArrowheads="1"/>
            </p:cNvPicPr>
            <p:nvPr/>
          </p:nvPicPr>
          <p:blipFill>
            <a:blip r:embed="rId2" cstate="print">
              <a:lum contrast="48000"/>
            </a:blip>
            <a:srcRect/>
            <a:stretch>
              <a:fillRect/>
            </a:stretch>
          </p:blipFill>
          <p:spPr bwMode="auto">
            <a:xfrm>
              <a:off x="3240" y="3130"/>
              <a:ext cx="5040" cy="4772"/>
            </a:xfrm>
            <a:prstGeom prst="rect">
              <a:avLst/>
            </a:prstGeom>
            <a:noFill/>
            <a:ln w="9525">
              <a:noFill/>
              <a:miter lim="800000"/>
              <a:headEnd/>
              <a:tailEnd/>
            </a:ln>
          </p:spPr>
        </p:pic>
        <p:sp>
          <p:nvSpPr>
            <p:cNvPr id="16392" name="Text Box 7"/>
            <p:cNvSpPr txBox="1">
              <a:spLocks noChangeArrowheads="1"/>
            </p:cNvSpPr>
            <p:nvPr/>
          </p:nvSpPr>
          <p:spPr bwMode="auto">
            <a:xfrm>
              <a:off x="3240" y="8084"/>
              <a:ext cx="5040" cy="720"/>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Times New Roman" panose="02020603050405020304" pitchFamily="18" charset="0"/>
                  <a:ea typeface="+mn-ea"/>
                </a:rPr>
                <a:t>图 </a:t>
              </a:r>
              <a:r>
                <a:rPr lang="en-US" altLang="zh-CN" sz="2000" dirty="0">
                  <a:latin typeface="Times New Roman" panose="02020603050405020304" pitchFamily="18" charset="0"/>
                  <a:ea typeface="+mn-ea"/>
                </a:rPr>
                <a:t>8.1 </a:t>
              </a:r>
              <a:r>
                <a:rPr lang="zh-CN" altLang="en-US" sz="2000" dirty="0">
                  <a:latin typeface="Times New Roman" panose="02020603050405020304" pitchFamily="18" charset="0"/>
                  <a:ea typeface="+mn-ea"/>
                </a:rPr>
                <a:t>超晶格型电吸收光调制器</a:t>
              </a:r>
            </a:p>
          </p:txBody>
        </p:sp>
      </p:grpSp>
      <p:sp>
        <p:nvSpPr>
          <p:cNvPr id="2" name="页脚占位符 1">
            <a:extLst>
              <a:ext uri="{FF2B5EF4-FFF2-40B4-BE49-F238E27FC236}">
                <a16:creationId xmlns:a16="http://schemas.microsoft.com/office/drawing/2014/main" id="{0710507F-BA6D-474D-BDD3-BE106611A6AB}"/>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0F58344-0992-49AD-B34D-5BA73DDF1031}"/>
              </a:ext>
            </a:extLst>
          </p:cNvPr>
          <p:cNvSpPr>
            <a:spLocks noGrp="1"/>
          </p:cNvSpPr>
          <p:nvPr>
            <p:ph type="sldNum" sz="quarter" idx="12"/>
          </p:nvPr>
        </p:nvSpPr>
        <p:spPr/>
        <p:txBody>
          <a:bodyPr/>
          <a:lstStyle/>
          <a:p>
            <a:pPr>
              <a:defRPr/>
            </a:pPr>
            <a:fld id="{FE50F384-8220-4DD5-802A-639C07BA34CD}" type="slidenum">
              <a:rPr lang="en-US" altLang="zh-CN" smtClean="0"/>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lstStyle/>
          <a:p>
            <a:pPr eaLnBrk="1" hangingPunct="1"/>
            <a:r>
              <a:rPr lang="zh-CN" altLang="en-US" dirty="0">
                <a:solidFill>
                  <a:schemeClr val="tx1"/>
                </a:solidFill>
              </a:rPr>
              <a:t>三种产生电吸收的机理</a:t>
            </a:r>
          </a:p>
        </p:txBody>
      </p:sp>
      <p:sp>
        <p:nvSpPr>
          <p:cNvPr id="2055" name="Rectangle 3"/>
          <p:cNvSpPr>
            <a:spLocks noGrp="1" noChangeArrowheads="1"/>
          </p:cNvSpPr>
          <p:nvPr>
            <p:ph type="body" idx="1"/>
          </p:nvPr>
        </p:nvSpPr>
        <p:spPr>
          <a:xfrm>
            <a:off x="685800" y="1844824"/>
            <a:ext cx="7772400" cy="4114800"/>
          </a:xfrm>
        </p:spPr>
        <p:txBody>
          <a:bodyPr/>
          <a:lstStyle/>
          <a:p>
            <a:pPr algn="just" eaLnBrk="1" hangingPunct="1"/>
            <a:r>
              <a:rPr lang="zh-CN" altLang="en-US" dirty="0"/>
              <a:t>激子</a:t>
            </a:r>
          </a:p>
          <a:p>
            <a:pPr lvl="1" algn="just" eaLnBrk="1" hangingPunct="1"/>
            <a:endParaRPr lang="zh-CN" altLang="en-US" dirty="0"/>
          </a:p>
          <a:p>
            <a:pPr lvl="1" algn="just" eaLnBrk="1" hangingPunct="1"/>
            <a:endParaRPr lang="en-US" altLang="zh-CN" dirty="0"/>
          </a:p>
        </p:txBody>
      </p:sp>
      <p:grpSp>
        <p:nvGrpSpPr>
          <p:cNvPr id="2056" name="Group 4"/>
          <p:cNvGrpSpPr>
            <a:grpSpLocks/>
          </p:cNvGrpSpPr>
          <p:nvPr/>
        </p:nvGrpSpPr>
        <p:grpSpPr bwMode="auto">
          <a:xfrm>
            <a:off x="1639151" y="2313229"/>
            <a:ext cx="5865697" cy="3924467"/>
            <a:chOff x="2221" y="11201"/>
            <a:chExt cx="6779" cy="4697"/>
          </a:xfrm>
        </p:grpSpPr>
        <p:graphicFrame>
          <p:nvGraphicFramePr>
            <p:cNvPr id="2050" name="Object 5"/>
            <p:cNvGraphicFramePr>
              <a:graphicFrameLocks noChangeAspect="1"/>
            </p:cNvGraphicFramePr>
            <p:nvPr>
              <p:extLst>
                <p:ext uri="{D42A27DB-BD31-4B8C-83A1-F6EECF244321}">
                  <p14:modId xmlns:p14="http://schemas.microsoft.com/office/powerpoint/2010/main" val="90495542"/>
                </p:ext>
              </p:extLst>
            </p:nvPr>
          </p:nvGraphicFramePr>
          <p:xfrm>
            <a:off x="2221" y="11201"/>
            <a:ext cx="6779" cy="3635"/>
          </p:xfrm>
          <a:graphic>
            <a:graphicData uri="http://schemas.openxmlformats.org/presentationml/2006/ole">
              <mc:AlternateContent xmlns:mc="http://schemas.openxmlformats.org/markup-compatibility/2006">
                <mc:Choice xmlns:v="urn:schemas-microsoft-com:vml" Requires="v">
                  <p:oleObj spid="_x0000_s2074" name="VISIO" r:id="rId3" imgW="6185160" imgH="3330000" progId="Visio.Drawing.11">
                    <p:embed/>
                  </p:oleObj>
                </mc:Choice>
                <mc:Fallback>
                  <p:oleObj name="VISIO" r:id="rId3" imgW="6185160" imgH="333000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 y="11201"/>
                          <a:ext cx="6779" cy="3635"/>
                        </a:xfrm>
                        <a:prstGeom prst="rect">
                          <a:avLst/>
                        </a:prstGeom>
                        <a:noFill/>
                        <a:extLst/>
                      </p:spPr>
                    </p:pic>
                  </p:oleObj>
                </mc:Fallback>
              </mc:AlternateContent>
            </a:graphicData>
          </a:graphic>
        </p:graphicFrame>
        <p:sp>
          <p:nvSpPr>
            <p:cNvPr id="2057" name="Text Box 6"/>
            <p:cNvSpPr txBox="1">
              <a:spLocks noChangeArrowheads="1"/>
            </p:cNvSpPr>
            <p:nvPr/>
          </p:nvSpPr>
          <p:spPr bwMode="auto">
            <a:xfrm>
              <a:off x="2880" y="15178"/>
              <a:ext cx="5460" cy="720"/>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Times New Roman" panose="02020603050405020304" pitchFamily="18" charset="0"/>
                  <a:ea typeface="+mn-ea"/>
                </a:rPr>
                <a:t>图 </a:t>
              </a:r>
              <a:r>
                <a:rPr lang="en-US" altLang="zh-CN" sz="2000" dirty="0">
                  <a:latin typeface="Times New Roman" panose="02020603050405020304" pitchFamily="18" charset="0"/>
                  <a:ea typeface="+mn-ea"/>
                </a:rPr>
                <a:t>8.2 </a:t>
              </a:r>
              <a:r>
                <a:rPr lang="zh-CN" altLang="en-US" sz="2000" dirty="0">
                  <a:latin typeface="Times New Roman" panose="02020603050405020304" pitchFamily="18" charset="0"/>
                  <a:ea typeface="+mn-ea"/>
                </a:rPr>
                <a:t>能隙中的激子</a:t>
              </a:r>
            </a:p>
          </p:txBody>
        </p:sp>
      </p:grpSp>
      <p:sp>
        <p:nvSpPr>
          <p:cNvPr id="2" name="页脚占位符 1">
            <a:extLst>
              <a:ext uri="{FF2B5EF4-FFF2-40B4-BE49-F238E27FC236}">
                <a16:creationId xmlns:a16="http://schemas.microsoft.com/office/drawing/2014/main" id="{D3F0D415-84E8-48A2-96E7-07E71C3523F1}"/>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5699D5A-6303-4781-8CDF-94661355C5D6}"/>
              </a:ext>
            </a:extLst>
          </p:cNvPr>
          <p:cNvSpPr>
            <a:spLocks noGrp="1"/>
          </p:cNvSpPr>
          <p:nvPr>
            <p:ph type="sldNum" sz="quarter" idx="12"/>
          </p:nvPr>
        </p:nvSpPr>
        <p:spPr/>
        <p:txBody>
          <a:bodyPr/>
          <a:lstStyle/>
          <a:p>
            <a:pPr>
              <a:defRPr/>
            </a:pPr>
            <a:fld id="{FE50F384-8220-4DD5-802A-639C07BA34CD}" type="slidenum">
              <a:rPr lang="en-US" altLang="zh-CN" smtClean="0"/>
              <a:pPr>
                <a:defRPr/>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pPr eaLnBrk="1" hangingPunct="1"/>
            <a:r>
              <a:rPr lang="zh-CN" altLang="en-US" dirty="0">
                <a:latin typeface="宋体" charset="-122"/>
              </a:rPr>
              <a:t>量子限制斯塔克效应</a:t>
            </a:r>
          </a:p>
        </p:txBody>
      </p:sp>
      <p:sp>
        <p:nvSpPr>
          <p:cNvPr id="17414" name="Rectangle 3"/>
          <p:cNvSpPr>
            <a:spLocks noGrp="1" noChangeArrowheads="1"/>
          </p:cNvSpPr>
          <p:nvPr>
            <p:ph type="body" idx="1"/>
          </p:nvPr>
        </p:nvSpPr>
        <p:spPr>
          <a:xfrm>
            <a:off x="685800" y="1844824"/>
            <a:ext cx="7772400" cy="4114800"/>
          </a:xfrm>
        </p:spPr>
        <p:txBody>
          <a:bodyPr/>
          <a:lstStyle/>
          <a:p>
            <a:pPr algn="just" eaLnBrk="1" hangingPunct="1"/>
            <a:r>
              <a:rPr lang="zh-CN" altLang="en-US" dirty="0"/>
              <a:t>激子吸收</a:t>
            </a:r>
          </a:p>
          <a:p>
            <a:pPr lvl="1" algn="just" eaLnBrk="1" hangingPunct="1"/>
            <a:r>
              <a:rPr lang="zh-CN" altLang="en-US" dirty="0">
                <a:latin typeface="宋体" charset="-122"/>
              </a:rPr>
              <a:t>在低载流子浓度和较低温度下，电子和空穴以较长的周期互相围绕运动，形成激子态</a:t>
            </a:r>
          </a:p>
          <a:p>
            <a:pPr lvl="1" algn="just" eaLnBrk="1" hangingPunct="1"/>
            <a:r>
              <a:rPr lang="zh-CN" altLang="en-US" dirty="0">
                <a:latin typeface="宋体" charset="-122"/>
              </a:rPr>
              <a:t>类似于氢原子的情况</a:t>
            </a:r>
          </a:p>
          <a:p>
            <a:pPr lvl="1" algn="just" eaLnBrk="1" hangingPunct="1"/>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B</a:t>
            </a:r>
            <a:r>
              <a:rPr lang="zh-CN" altLang="en-US" dirty="0">
                <a:latin typeface="宋体" charset="-122"/>
              </a:rPr>
              <a:t>为激子束缚能，</a:t>
            </a:r>
            <a:r>
              <a:rPr lang="en-US" altLang="zh-CN" i="1" dirty="0" err="1">
                <a:latin typeface="Times New Roman" panose="02020603050405020304" pitchFamily="18" charset="0"/>
              </a:rPr>
              <a:t>meV</a:t>
            </a:r>
            <a:r>
              <a:rPr lang="zh-CN" altLang="en-US" dirty="0">
                <a:latin typeface="宋体" charset="-122"/>
              </a:rPr>
              <a:t>量级</a:t>
            </a:r>
          </a:p>
          <a:p>
            <a:pPr lvl="1" eaLnBrk="1" hangingPunct="1"/>
            <a:r>
              <a:rPr lang="zh-CN" altLang="en-US" dirty="0"/>
              <a:t>体材料调制器中，激子近似为三维激子，束缚能较小，在室温下很容易被离化，激子很少能够存在</a:t>
            </a:r>
          </a:p>
        </p:txBody>
      </p:sp>
      <p:sp>
        <p:nvSpPr>
          <p:cNvPr id="2" name="页脚占位符 1">
            <a:extLst>
              <a:ext uri="{FF2B5EF4-FFF2-40B4-BE49-F238E27FC236}">
                <a16:creationId xmlns:a16="http://schemas.microsoft.com/office/drawing/2014/main" id="{187DDAAB-F3EC-4AF6-8B13-0B9CA708BC1C}"/>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96C706C-71EB-40E2-88E8-9C297F70329F}"/>
              </a:ext>
            </a:extLst>
          </p:cNvPr>
          <p:cNvSpPr>
            <a:spLocks noGrp="1"/>
          </p:cNvSpPr>
          <p:nvPr>
            <p:ph type="sldNum" sz="quarter" idx="12"/>
          </p:nvPr>
        </p:nvSpPr>
        <p:spPr/>
        <p:txBody>
          <a:bodyPr/>
          <a:lstStyle/>
          <a:p>
            <a:pPr>
              <a:defRPr/>
            </a:pPr>
            <a:fld id="{FE50F384-8220-4DD5-802A-639C07BA34CD}" type="slidenum">
              <a:rPr lang="en-US" altLang="zh-CN" smtClean="0"/>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pPr eaLnBrk="1" hangingPunct="1"/>
            <a:r>
              <a:rPr lang="zh-CN" altLang="en-US">
                <a:latin typeface="宋体" charset="-122"/>
              </a:rPr>
              <a:t>量子限制斯塔克效应</a:t>
            </a:r>
          </a:p>
        </p:txBody>
      </p:sp>
      <p:sp>
        <p:nvSpPr>
          <p:cNvPr id="3079" name="Rectangle 3"/>
          <p:cNvSpPr>
            <a:spLocks noGrp="1" noChangeArrowheads="1"/>
          </p:cNvSpPr>
          <p:nvPr>
            <p:ph type="body" idx="1"/>
          </p:nvPr>
        </p:nvSpPr>
        <p:spPr>
          <a:xfrm>
            <a:off x="685800" y="1844824"/>
            <a:ext cx="7772400" cy="4114800"/>
          </a:xfrm>
        </p:spPr>
        <p:txBody>
          <a:bodyPr/>
          <a:lstStyle/>
          <a:p>
            <a:pPr lvl="1" algn="just" eaLnBrk="1" hangingPunct="1"/>
            <a:r>
              <a:rPr lang="zh-CN" altLang="en-US" dirty="0"/>
              <a:t>半导体量子阱材料中，电子和空穴的运动受到量子阱势垒的限制，激子为准二维激子，束缚能增大，激子在室温下能够得以存在，形成吸收曲线带边尖锐的激子吸收峰</a:t>
            </a:r>
          </a:p>
          <a:p>
            <a:pPr lvl="1" algn="just" eaLnBrk="1" hangingPunct="1"/>
            <a:r>
              <a:rPr lang="zh-CN" altLang="en-US" dirty="0"/>
              <a:t>激子吸收峰对应的光子能量为：</a:t>
            </a:r>
          </a:p>
          <a:p>
            <a:pPr lvl="2" algn="just" eaLnBrk="1" hangingPunct="1"/>
            <a:r>
              <a:rPr lang="zh-CN" altLang="en-US" dirty="0"/>
              <a:t>				</a:t>
            </a:r>
            <a:r>
              <a:rPr lang="en-US" altLang="zh-CN" dirty="0"/>
              <a:t>(6.1)</a:t>
            </a:r>
          </a:p>
          <a:p>
            <a:pPr lvl="2" algn="just" eaLnBrk="1" hangingPunct="1"/>
            <a:r>
              <a:rPr lang="en-US" altLang="zh-CN" i="1" dirty="0" err="1"/>
              <a:t>E</a:t>
            </a:r>
            <a:r>
              <a:rPr lang="en-US" altLang="zh-CN" i="1" baseline="-25000" dirty="0" err="1"/>
              <a:t>g</a:t>
            </a:r>
            <a:r>
              <a:rPr lang="zh-CN" altLang="en-US" dirty="0"/>
              <a:t>为量子阱带隙，</a:t>
            </a:r>
            <a:r>
              <a:rPr lang="en-US" altLang="zh-CN" i="1" dirty="0"/>
              <a:t>E</a:t>
            </a:r>
            <a:r>
              <a:rPr lang="en-US" altLang="zh-CN" i="1" baseline="-25000" dirty="0"/>
              <a:t>e1</a:t>
            </a:r>
            <a:r>
              <a:rPr lang="zh-CN" altLang="en-US" dirty="0"/>
              <a:t>和</a:t>
            </a:r>
            <a:r>
              <a:rPr lang="en-US" altLang="zh-CN" i="1" dirty="0"/>
              <a:t>E</a:t>
            </a:r>
            <a:r>
              <a:rPr lang="en-US" altLang="zh-CN" i="1" baseline="-25000" dirty="0"/>
              <a:t>hh1</a:t>
            </a:r>
            <a:r>
              <a:rPr lang="zh-CN" altLang="en-US" dirty="0"/>
              <a:t>分别为导带第一电子能级与价带第一重空穴能级，</a:t>
            </a:r>
            <a:r>
              <a:rPr lang="en-US" altLang="zh-CN" i="1" dirty="0"/>
              <a:t>E</a:t>
            </a:r>
            <a:r>
              <a:rPr lang="en-US" altLang="zh-CN" i="1" baseline="-25000" dirty="0"/>
              <a:t>B</a:t>
            </a:r>
            <a:r>
              <a:rPr lang="zh-CN" altLang="en-US" dirty="0"/>
              <a:t>为激子束缚能</a:t>
            </a:r>
          </a:p>
          <a:p>
            <a:pPr lvl="2" algn="just" eaLnBrk="1" hangingPunct="1"/>
            <a:r>
              <a:rPr lang="zh-CN" altLang="en-US" dirty="0"/>
              <a:t>吸收曲线具有陡峭的边缘</a:t>
            </a:r>
          </a:p>
        </p:txBody>
      </p:sp>
      <p:graphicFrame>
        <p:nvGraphicFramePr>
          <p:cNvPr id="3074" name="Object 4"/>
          <p:cNvGraphicFramePr>
            <a:graphicFrameLocks noChangeAspect="1"/>
          </p:cNvGraphicFramePr>
          <p:nvPr>
            <p:extLst>
              <p:ext uri="{D42A27DB-BD31-4B8C-83A1-F6EECF244321}">
                <p14:modId xmlns:p14="http://schemas.microsoft.com/office/powerpoint/2010/main" val="3608695610"/>
              </p:ext>
            </p:extLst>
          </p:nvPr>
        </p:nvGraphicFramePr>
        <p:xfrm>
          <a:off x="1981200" y="4149080"/>
          <a:ext cx="3200400" cy="482600"/>
        </p:xfrm>
        <a:graphic>
          <a:graphicData uri="http://schemas.openxmlformats.org/presentationml/2006/ole">
            <mc:AlternateContent xmlns:mc="http://schemas.openxmlformats.org/markup-compatibility/2006">
              <mc:Choice xmlns:v="urn:schemas-microsoft-com:vml" Requires="v">
                <p:oleObj spid="_x0000_s3097" name="公式" r:id="rId3" imgW="1587240" imgH="241200" progId="Equation.3">
                  <p:embed/>
                </p:oleObj>
              </mc:Choice>
              <mc:Fallback>
                <p:oleObj name="公式" r:id="rId3" imgW="158724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49080"/>
                        <a:ext cx="32004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a:extLst>
              <a:ext uri="{FF2B5EF4-FFF2-40B4-BE49-F238E27FC236}">
                <a16:creationId xmlns:a16="http://schemas.microsoft.com/office/drawing/2014/main" id="{E4FE5E31-6E1D-4D35-9D2D-A4606547D895}"/>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C3DD8E74-573F-44D3-8772-044E6BC67541}"/>
              </a:ext>
            </a:extLst>
          </p:cNvPr>
          <p:cNvSpPr>
            <a:spLocks noGrp="1"/>
          </p:cNvSpPr>
          <p:nvPr>
            <p:ph type="sldNum" sz="quarter" idx="12"/>
          </p:nvPr>
        </p:nvSpPr>
        <p:spPr/>
        <p:txBody>
          <a:bodyPr/>
          <a:lstStyle/>
          <a:p>
            <a:pPr>
              <a:defRPr/>
            </a:pPr>
            <a:fld id="{FE50F384-8220-4DD5-802A-639C07BA34CD}" type="slidenum">
              <a:rPr lang="en-US" altLang="zh-CN" smtClean="0"/>
              <a:pPr>
                <a:defRPr/>
              </a:pPr>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zh-CN" altLang="en-US">
                <a:latin typeface="宋体" charset="-122"/>
              </a:rPr>
              <a:t>量子限制斯塔克效应</a:t>
            </a:r>
          </a:p>
        </p:txBody>
      </p:sp>
      <p:sp>
        <p:nvSpPr>
          <p:cNvPr id="18438" name="Rectangle 3"/>
          <p:cNvSpPr>
            <a:spLocks noGrp="1" noChangeArrowheads="1"/>
          </p:cNvSpPr>
          <p:nvPr>
            <p:ph type="body" idx="1"/>
          </p:nvPr>
        </p:nvSpPr>
        <p:spPr>
          <a:xfrm>
            <a:off x="685800" y="2060848"/>
            <a:ext cx="7772400" cy="4058198"/>
          </a:xfrm>
        </p:spPr>
        <p:txBody>
          <a:bodyPr/>
          <a:lstStyle/>
          <a:p>
            <a:pPr marL="457200" lvl="1" indent="0" algn="ctr" eaLnBrk="1" hangingPunct="1">
              <a:spcBef>
                <a:spcPts val="750"/>
              </a:spcBef>
              <a:spcAft>
                <a:spcPts val="800"/>
              </a:spcAft>
              <a:buNone/>
            </a:pPr>
            <a:r>
              <a:rPr lang="en-US" altLang="zh-CN" sz="2000" kern="1200" dirty="0">
                <a:latin typeface="Times New Roman" panose="02020603050405020304" pitchFamily="18" charset="0"/>
                <a:cs typeface="+mn-cs"/>
              </a:rPr>
              <a:t>.3 </a:t>
            </a:r>
            <a:r>
              <a:rPr lang="zh-CN" altLang="en-US" sz="2000" kern="1200" dirty="0">
                <a:latin typeface="Times New Roman" panose="02020603050405020304" pitchFamily="18" charset="0"/>
                <a:cs typeface="+mn-cs"/>
              </a:rPr>
              <a:t>外场下的量子阱能带示意图 </a:t>
            </a:r>
          </a:p>
        </p:txBody>
      </p:sp>
      <p:cxnSp>
        <p:nvCxnSpPr>
          <p:cNvPr id="3" name="直接连接符 2"/>
          <p:cNvCxnSpPr/>
          <p:nvPr/>
        </p:nvCxnSpPr>
        <p:spPr bwMode="auto">
          <a:xfrm flipV="1">
            <a:off x="6332734" y="4007646"/>
            <a:ext cx="25200" cy="5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页脚占位符 1">
            <a:extLst>
              <a:ext uri="{FF2B5EF4-FFF2-40B4-BE49-F238E27FC236}">
                <a16:creationId xmlns:a16="http://schemas.microsoft.com/office/drawing/2014/main" id="{C39E1DD6-2A74-4196-BB94-CA526747C2F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4" name="灯片编号占位符 3">
            <a:extLst>
              <a:ext uri="{FF2B5EF4-FFF2-40B4-BE49-F238E27FC236}">
                <a16:creationId xmlns:a16="http://schemas.microsoft.com/office/drawing/2014/main" id="{7EA758BD-1BFF-4F33-9660-7DCF0EAA910F}"/>
              </a:ext>
            </a:extLst>
          </p:cNvPr>
          <p:cNvSpPr>
            <a:spLocks noGrp="1"/>
          </p:cNvSpPr>
          <p:nvPr>
            <p:ph type="sldNum" sz="quarter" idx="12"/>
          </p:nvPr>
        </p:nvSpPr>
        <p:spPr/>
        <p:txBody>
          <a:bodyPr/>
          <a:lstStyle/>
          <a:p>
            <a:pPr>
              <a:defRPr/>
            </a:pPr>
            <a:fld id="{FE50F384-8220-4DD5-802A-639C07BA34CD}" type="slidenum">
              <a:rPr lang="en-US" altLang="zh-CN" smtClean="0"/>
              <a:pPr>
                <a:defRPr/>
              </a:pPr>
              <a:t>26</a:t>
            </a:fld>
            <a:endParaRPr lang="en-US" altLang="zh-CN"/>
          </a:p>
        </p:txBody>
      </p:sp>
      <p:grpSp>
        <p:nvGrpSpPr>
          <p:cNvPr id="5" name="组合 4">
            <a:extLst>
              <a:ext uri="{FF2B5EF4-FFF2-40B4-BE49-F238E27FC236}">
                <a16:creationId xmlns:a16="http://schemas.microsoft.com/office/drawing/2014/main" id="{BAA69669-1B82-4BA4-BC05-1D2B9FA6E9F2}"/>
              </a:ext>
            </a:extLst>
          </p:cNvPr>
          <p:cNvGrpSpPr/>
          <p:nvPr/>
        </p:nvGrpSpPr>
        <p:grpSpPr>
          <a:xfrm>
            <a:off x="1752460" y="1662094"/>
            <a:ext cx="5639080" cy="4562254"/>
            <a:chOff x="1752460" y="1556792"/>
            <a:chExt cx="5639080" cy="4562254"/>
          </a:xfrm>
        </p:grpSpPr>
        <p:pic>
          <p:nvPicPr>
            <p:cNvPr id="18439" name="Picture 5" descr="figure\scz2.bmp"/>
            <p:cNvPicPr>
              <a:picLocks noChangeAspect="1" noChangeArrowheads="1"/>
            </p:cNvPicPr>
            <p:nvPr/>
          </p:nvPicPr>
          <p:blipFill>
            <a:blip r:embed="rId2" cstate="print"/>
            <a:srcRect/>
            <a:stretch>
              <a:fillRect/>
            </a:stretch>
          </p:blipFill>
          <p:spPr bwMode="auto">
            <a:xfrm>
              <a:off x="1752460" y="1556792"/>
              <a:ext cx="5639080" cy="3921200"/>
            </a:xfrm>
            <a:prstGeom prst="rect">
              <a:avLst/>
            </a:prstGeom>
            <a:noFill/>
            <a:ln w="9525">
              <a:noFill/>
              <a:miter lim="800000"/>
              <a:headEnd/>
              <a:tailEnd/>
            </a:ln>
          </p:spPr>
        </p:pic>
        <p:sp>
          <p:nvSpPr>
            <p:cNvPr id="8" name="Text Box 6">
              <a:extLst>
                <a:ext uri="{FF2B5EF4-FFF2-40B4-BE49-F238E27FC236}">
                  <a16:creationId xmlns:a16="http://schemas.microsoft.com/office/drawing/2014/main" id="{B27FA77A-C8EB-4752-AAAD-EF8A12EBC97E}"/>
                </a:ext>
              </a:extLst>
            </p:cNvPr>
            <p:cNvSpPr txBox="1">
              <a:spLocks noChangeArrowheads="1"/>
            </p:cNvSpPr>
            <p:nvPr/>
          </p:nvSpPr>
          <p:spPr bwMode="auto">
            <a:xfrm>
              <a:off x="2209800" y="5517467"/>
              <a:ext cx="4724400" cy="601579"/>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Times New Roman" panose="02020603050405020304" pitchFamily="18" charset="0"/>
                  <a:ea typeface="+mn-ea"/>
                </a:rPr>
                <a:t>图 </a:t>
              </a:r>
              <a:r>
                <a:rPr lang="en-US" altLang="zh-CN" sz="2000" dirty="0">
                  <a:latin typeface="Times New Roman" panose="02020603050405020304" pitchFamily="18" charset="0"/>
                  <a:ea typeface="+mn-ea"/>
                </a:rPr>
                <a:t>8.3 </a:t>
              </a:r>
              <a:r>
                <a:rPr lang="zh-CN" altLang="en-US" sz="2000" dirty="0">
                  <a:latin typeface="Times New Roman" panose="02020603050405020304" pitchFamily="18" charset="0"/>
                  <a:ea typeface="+mn-ea"/>
                </a:rPr>
                <a:t>外场下的量子阱能带示意图 </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a:latin typeface="宋体" charset="-122"/>
              </a:rPr>
              <a:t>量子限制斯塔克效应</a:t>
            </a:r>
          </a:p>
        </p:txBody>
      </p:sp>
      <p:sp>
        <p:nvSpPr>
          <p:cNvPr id="19462" name="Rectangle 3"/>
          <p:cNvSpPr>
            <a:spLocks noGrp="1" noChangeArrowheads="1"/>
          </p:cNvSpPr>
          <p:nvPr>
            <p:ph type="body" idx="1"/>
          </p:nvPr>
        </p:nvSpPr>
        <p:spPr/>
        <p:txBody>
          <a:bodyPr/>
          <a:lstStyle/>
          <a:p>
            <a:pPr lvl="1" algn="just" eaLnBrk="1" hangingPunct="1"/>
            <a:r>
              <a:rPr lang="zh-CN" altLang="en-US" dirty="0"/>
              <a:t>在垂直于量子阱壁的方向上施加电场，量子阱能带发生倾斜，电子与空穴的量子能级下降，吸收边发生红移</a:t>
            </a:r>
          </a:p>
          <a:p>
            <a:pPr lvl="1" algn="just" eaLnBrk="1" hangingPunct="1"/>
            <a:r>
              <a:rPr lang="zh-CN" altLang="en-US" dirty="0"/>
              <a:t>电场构成激子的电子与空穴向相反的方向移动，激子束缚能降低，对吸收边有兰移作用</a:t>
            </a:r>
          </a:p>
          <a:p>
            <a:pPr lvl="1" algn="just" eaLnBrk="1" hangingPunct="1"/>
            <a:r>
              <a:rPr lang="zh-CN" altLang="en-US" dirty="0"/>
              <a:t>施加垂直方向电场的总效果是使吸收边红移，这种现象称为量子限制</a:t>
            </a:r>
            <a:r>
              <a:rPr lang="en-US" altLang="zh-CN" dirty="0"/>
              <a:t>Stark</a:t>
            </a:r>
            <a:r>
              <a:rPr lang="zh-CN" altLang="en-US" dirty="0"/>
              <a:t>效应</a:t>
            </a:r>
            <a:endParaRPr lang="zh-CN" altLang="en-US" dirty="0">
              <a:latin typeface="宋体" charset="-122"/>
            </a:endParaRPr>
          </a:p>
        </p:txBody>
      </p:sp>
      <p:sp>
        <p:nvSpPr>
          <p:cNvPr id="2" name="页脚占位符 1">
            <a:extLst>
              <a:ext uri="{FF2B5EF4-FFF2-40B4-BE49-F238E27FC236}">
                <a16:creationId xmlns:a16="http://schemas.microsoft.com/office/drawing/2014/main" id="{A932BC6C-AEC4-457F-8899-436582FFD508}"/>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923E8D22-A2D0-4E89-97FA-B4520986C5AD}"/>
              </a:ext>
            </a:extLst>
          </p:cNvPr>
          <p:cNvSpPr>
            <a:spLocks noGrp="1"/>
          </p:cNvSpPr>
          <p:nvPr>
            <p:ph type="sldNum" sz="quarter" idx="12"/>
          </p:nvPr>
        </p:nvSpPr>
        <p:spPr/>
        <p:txBody>
          <a:bodyPr/>
          <a:lstStyle/>
          <a:p>
            <a:pPr>
              <a:defRPr/>
            </a:pPr>
            <a:fld id="{FE50F384-8220-4DD5-802A-639C07BA34CD}" type="slidenum">
              <a:rPr lang="en-US" altLang="zh-CN" smtClean="0"/>
              <a:pPr>
                <a:defRPr/>
              </a:pPr>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pPr eaLnBrk="1" hangingPunct="1"/>
            <a:r>
              <a:rPr lang="zh-CN" altLang="en-US">
                <a:latin typeface="宋体" charset="-122"/>
              </a:rPr>
              <a:t>量子限制斯塔克效应</a:t>
            </a:r>
          </a:p>
        </p:txBody>
      </p:sp>
      <p:sp>
        <p:nvSpPr>
          <p:cNvPr id="4103" name="Rectangle 3"/>
          <p:cNvSpPr>
            <a:spLocks noGrp="1" noChangeArrowheads="1"/>
          </p:cNvSpPr>
          <p:nvPr>
            <p:ph type="body" idx="1"/>
          </p:nvPr>
        </p:nvSpPr>
        <p:spPr/>
        <p:txBody>
          <a:bodyPr/>
          <a:lstStyle/>
          <a:p>
            <a:pPr algn="just" eaLnBrk="1" hangingPunct="1"/>
            <a:endParaRPr lang="en-US" altLang="zh-CN">
              <a:latin typeface="宋体" charset="-122"/>
            </a:endParaRPr>
          </a:p>
          <a:p>
            <a:pPr lvl="1" algn="just" eaLnBrk="1" hangingPunct="1"/>
            <a:endParaRPr lang="en-US" altLang="zh-CN"/>
          </a:p>
        </p:txBody>
      </p:sp>
      <p:grpSp>
        <p:nvGrpSpPr>
          <p:cNvPr id="4104" name="Group 4"/>
          <p:cNvGrpSpPr>
            <a:grpSpLocks/>
          </p:cNvGrpSpPr>
          <p:nvPr/>
        </p:nvGrpSpPr>
        <p:grpSpPr bwMode="auto">
          <a:xfrm>
            <a:off x="1491072" y="1726600"/>
            <a:ext cx="6161856" cy="4445600"/>
            <a:chOff x="1876" y="1651"/>
            <a:chExt cx="6540" cy="5931"/>
          </a:xfrm>
        </p:grpSpPr>
        <p:graphicFrame>
          <p:nvGraphicFramePr>
            <p:cNvPr id="4098" name="Object 5"/>
            <p:cNvGraphicFramePr>
              <a:graphicFrameLocks noChangeAspect="1"/>
            </p:cNvGraphicFramePr>
            <p:nvPr>
              <p:extLst>
                <p:ext uri="{D42A27DB-BD31-4B8C-83A1-F6EECF244321}">
                  <p14:modId xmlns:p14="http://schemas.microsoft.com/office/powerpoint/2010/main" val="2285273425"/>
                </p:ext>
              </p:extLst>
            </p:nvPr>
          </p:nvGraphicFramePr>
          <p:xfrm>
            <a:off x="1876" y="1651"/>
            <a:ext cx="6540" cy="5211"/>
          </p:xfrm>
          <a:graphic>
            <a:graphicData uri="http://schemas.openxmlformats.org/presentationml/2006/ole">
              <mc:AlternateContent xmlns:mc="http://schemas.openxmlformats.org/markup-compatibility/2006">
                <mc:Choice xmlns:v="urn:schemas-microsoft-com:vml" Requires="v">
                  <p:oleObj spid="_x0000_s4122" name="BMP 图象" r:id="rId3" imgW="4099915" imgH="2865368" progId="PBrush">
                    <p:embed/>
                  </p:oleObj>
                </mc:Choice>
                <mc:Fallback>
                  <p:oleObj name="BMP 图象" r:id="rId3" imgW="4099915" imgH="2865368"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 y="1651"/>
                          <a:ext cx="6540" cy="5211"/>
                        </a:xfrm>
                        <a:prstGeom prst="rect">
                          <a:avLst/>
                        </a:prstGeom>
                        <a:noFill/>
                        <a:extLst/>
                      </p:spPr>
                    </p:pic>
                  </p:oleObj>
                </mc:Fallback>
              </mc:AlternateContent>
            </a:graphicData>
          </a:graphic>
        </p:graphicFrame>
        <p:sp>
          <p:nvSpPr>
            <p:cNvPr id="4105" name="Text Box 6"/>
            <p:cNvSpPr txBox="1">
              <a:spLocks noChangeArrowheads="1"/>
            </p:cNvSpPr>
            <p:nvPr/>
          </p:nvSpPr>
          <p:spPr bwMode="auto">
            <a:xfrm>
              <a:off x="1876" y="6862"/>
              <a:ext cx="6540" cy="720"/>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Times New Roman" panose="02020603050405020304" pitchFamily="18" charset="0"/>
                  <a:ea typeface="+mn-ea"/>
                </a:rPr>
                <a:t>图 </a:t>
              </a:r>
              <a:r>
                <a:rPr lang="en-US" altLang="zh-CN" sz="2000" dirty="0">
                  <a:latin typeface="Times New Roman" panose="02020603050405020304" pitchFamily="18" charset="0"/>
                  <a:ea typeface="+mn-ea"/>
                </a:rPr>
                <a:t>8.4 </a:t>
              </a:r>
              <a:r>
                <a:rPr lang="zh-CN" altLang="en-US" sz="2000" dirty="0">
                  <a:latin typeface="Times New Roman" panose="02020603050405020304" pitchFamily="18" charset="0"/>
                  <a:ea typeface="+mn-ea"/>
                </a:rPr>
                <a:t>量子阱材料吸收谱随外加电场的变化</a:t>
              </a:r>
            </a:p>
          </p:txBody>
        </p:sp>
      </p:grpSp>
      <p:sp>
        <p:nvSpPr>
          <p:cNvPr id="2" name="页脚占位符 1">
            <a:extLst>
              <a:ext uri="{FF2B5EF4-FFF2-40B4-BE49-F238E27FC236}">
                <a16:creationId xmlns:a16="http://schemas.microsoft.com/office/drawing/2014/main" id="{9A1BB736-57EC-470F-937C-1D614EB5DBC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084BE57-8595-4BD3-8048-B9900A2A6CE1}"/>
              </a:ext>
            </a:extLst>
          </p:cNvPr>
          <p:cNvSpPr>
            <a:spLocks noGrp="1"/>
          </p:cNvSpPr>
          <p:nvPr>
            <p:ph type="sldNum" sz="quarter" idx="12"/>
          </p:nvPr>
        </p:nvSpPr>
        <p:spPr/>
        <p:txBody>
          <a:bodyPr/>
          <a:lstStyle/>
          <a:p>
            <a:pPr>
              <a:defRPr/>
            </a:pPr>
            <a:fld id="{FE50F384-8220-4DD5-802A-639C07BA34CD}" type="slidenum">
              <a:rPr lang="en-US" altLang="zh-CN" smtClean="0"/>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zh-CN" altLang="en-US">
                <a:latin typeface="宋体" charset="-122"/>
              </a:rPr>
              <a:t>量子限制斯塔克效应</a:t>
            </a:r>
          </a:p>
        </p:txBody>
      </p:sp>
      <p:sp>
        <p:nvSpPr>
          <p:cNvPr id="20486" name="Rectangle 3"/>
          <p:cNvSpPr>
            <a:spLocks noGrp="1" noChangeArrowheads="1"/>
          </p:cNvSpPr>
          <p:nvPr>
            <p:ph type="body" idx="1"/>
          </p:nvPr>
        </p:nvSpPr>
        <p:spPr/>
        <p:txBody>
          <a:bodyPr/>
          <a:lstStyle/>
          <a:p>
            <a:pPr lvl="1" algn="just" eaLnBrk="1" hangingPunct="1"/>
            <a:r>
              <a:rPr lang="zh-CN" altLang="en-US" dirty="0"/>
              <a:t>图</a:t>
            </a:r>
            <a:r>
              <a:rPr lang="en-US" altLang="zh-CN" dirty="0"/>
              <a:t>8.4</a:t>
            </a:r>
            <a:r>
              <a:rPr lang="zh-CN" altLang="en-US" dirty="0"/>
              <a:t>为不同外加电场下量子阱材料的室温光吸收谱，可明显地看出激子吸收峰随外加电场的红移</a:t>
            </a:r>
          </a:p>
          <a:p>
            <a:pPr lvl="1" algn="just" eaLnBrk="1" hangingPunct="1"/>
            <a:r>
              <a:rPr lang="zh-CN" altLang="en-US" dirty="0"/>
              <a:t>在吸收边红移的同时，依靠量子阱的限制作用，激子依然存在</a:t>
            </a:r>
          </a:p>
          <a:p>
            <a:pPr lvl="1" algn="just" eaLnBrk="1" hangingPunct="1"/>
            <a:r>
              <a:rPr lang="zh-CN" altLang="en-US" dirty="0"/>
              <a:t>由于电场的作用，激子吸收峰会有所降低和展宽，但仍然保持比较陡峭的吸收边</a:t>
            </a:r>
          </a:p>
        </p:txBody>
      </p:sp>
      <p:sp>
        <p:nvSpPr>
          <p:cNvPr id="2" name="页脚占位符 1">
            <a:extLst>
              <a:ext uri="{FF2B5EF4-FFF2-40B4-BE49-F238E27FC236}">
                <a16:creationId xmlns:a16="http://schemas.microsoft.com/office/drawing/2014/main" id="{7FE5B16E-3964-4A23-B590-52100DEBEBA3}"/>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5A3CF3E7-9FD7-43D7-B5CF-3D3AAB277006}"/>
              </a:ext>
            </a:extLst>
          </p:cNvPr>
          <p:cNvSpPr>
            <a:spLocks noGrp="1"/>
          </p:cNvSpPr>
          <p:nvPr>
            <p:ph type="sldNum" sz="quarter" idx="12"/>
          </p:nvPr>
        </p:nvSpPr>
        <p:spPr/>
        <p:txBody>
          <a:bodyPr/>
          <a:lstStyle/>
          <a:p>
            <a:pPr>
              <a:defRPr/>
            </a:pPr>
            <a:fld id="{FE50F384-8220-4DD5-802A-639C07BA34CD}" type="slidenum">
              <a:rPr lang="en-US" altLang="zh-CN" smtClean="0"/>
              <a:pPr>
                <a:defRPr/>
              </a:pPr>
              <a:t>29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7FBF8-BEC4-4AFB-8DFB-BCABF96DAE34}"/>
              </a:ext>
            </a:extLst>
          </p:cNvPr>
          <p:cNvSpPr>
            <a:spLocks noGrp="1"/>
          </p:cNvSpPr>
          <p:nvPr>
            <p:ph type="title"/>
          </p:nvPr>
        </p:nvSpPr>
        <p:spPr>
          <a:xfrm>
            <a:off x="685800" y="188913"/>
            <a:ext cx="7772400" cy="1143000"/>
          </a:xfrm>
        </p:spPr>
        <p:txBody>
          <a:bodyPr/>
          <a:lstStyle/>
          <a:p>
            <a:pPr>
              <a:defRPr/>
            </a:pPr>
            <a:r>
              <a:rPr lang="zh-CN" altLang="en-US" dirty="0"/>
              <a:t>什么是光子集成</a:t>
            </a:r>
          </a:p>
        </p:txBody>
      </p:sp>
      <p:sp>
        <p:nvSpPr>
          <p:cNvPr id="3" name="内容占位符 2">
            <a:extLst>
              <a:ext uri="{FF2B5EF4-FFF2-40B4-BE49-F238E27FC236}">
                <a16:creationId xmlns:a16="http://schemas.microsoft.com/office/drawing/2014/main" id="{05C8A216-FCF8-43BA-9C5E-B67B0095231C}"/>
              </a:ext>
            </a:extLst>
          </p:cNvPr>
          <p:cNvSpPr>
            <a:spLocks noGrp="1"/>
          </p:cNvSpPr>
          <p:nvPr>
            <p:ph idx="1"/>
          </p:nvPr>
        </p:nvSpPr>
        <p:spPr>
          <a:xfrm>
            <a:off x="685800" y="1773238"/>
            <a:ext cx="7772400" cy="4322762"/>
          </a:xfrm>
        </p:spPr>
        <p:txBody>
          <a:bodyPr/>
          <a:lstStyle/>
          <a:p>
            <a:pPr eaLnBrk="1" hangingPunct="1">
              <a:buSzPct val="60000"/>
              <a:defRPr/>
            </a:pPr>
            <a:r>
              <a:rPr lang="en-US" altLang="zh-CN" dirty="0"/>
              <a:t>IC (Integrated Circuit)</a:t>
            </a:r>
          </a:p>
          <a:p>
            <a:pPr lvl="1">
              <a:buClr>
                <a:srgbClr val="0099FF"/>
              </a:buClr>
              <a:buSzPct val="55000"/>
              <a:buFont typeface="Wingdings" panose="05000000000000000000" pitchFamily="2" charset="2"/>
              <a:buChar char="n"/>
              <a:defRPr/>
            </a:pPr>
            <a:r>
              <a:rPr lang="zh-CN" altLang="en-US" dirty="0"/>
              <a:t>集成电路</a:t>
            </a:r>
            <a:endParaRPr lang="en-US" altLang="zh-CN" dirty="0"/>
          </a:p>
          <a:p>
            <a:pPr eaLnBrk="1" hangingPunct="1">
              <a:buSzPct val="60000"/>
              <a:defRPr/>
            </a:pPr>
            <a:r>
              <a:rPr lang="en-US" altLang="zh-CN" dirty="0"/>
              <a:t>PIC (Photonic IC)</a:t>
            </a:r>
          </a:p>
          <a:p>
            <a:pPr lvl="1">
              <a:buClr>
                <a:srgbClr val="0099FF"/>
              </a:buClr>
              <a:buSzPct val="55000"/>
              <a:buFont typeface="Wingdings" panose="05000000000000000000" pitchFamily="2" charset="2"/>
              <a:buChar char="n"/>
              <a:defRPr/>
            </a:pPr>
            <a:r>
              <a:rPr lang="zh-CN" altLang="en-US" dirty="0"/>
              <a:t>光子集成回路：多个光子功能器件的集成</a:t>
            </a:r>
            <a:endParaRPr lang="en-US" altLang="zh-CN" dirty="0"/>
          </a:p>
          <a:p>
            <a:pPr eaLnBrk="1" hangingPunct="1">
              <a:buSzPct val="60000"/>
              <a:defRPr/>
            </a:pPr>
            <a:r>
              <a:rPr lang="en-US" altLang="zh-CN" dirty="0"/>
              <a:t>OEIC (Optoelectronic IC)</a:t>
            </a:r>
          </a:p>
          <a:p>
            <a:pPr lvl="1">
              <a:buClr>
                <a:srgbClr val="0099FF"/>
              </a:buClr>
              <a:buSzPct val="55000"/>
              <a:buFont typeface="Wingdings" panose="05000000000000000000" pitchFamily="2" charset="2"/>
              <a:buChar char="n"/>
              <a:defRPr/>
            </a:pPr>
            <a:r>
              <a:rPr lang="zh-CN" altLang="en-US" dirty="0"/>
              <a:t>光电集成回路：实现光子与电子器件的集成</a:t>
            </a:r>
          </a:p>
        </p:txBody>
      </p:sp>
      <p:sp>
        <p:nvSpPr>
          <p:cNvPr id="36869" name="页脚占位符 4">
            <a:extLst>
              <a:ext uri="{FF2B5EF4-FFF2-40B4-BE49-F238E27FC236}">
                <a16:creationId xmlns:a16="http://schemas.microsoft.com/office/drawing/2014/main" id="{C75A6B78-82BB-41A7-B7D5-ABDE9129823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36870" name="灯片编号占位符 5">
            <a:extLst>
              <a:ext uri="{FF2B5EF4-FFF2-40B4-BE49-F238E27FC236}">
                <a16:creationId xmlns:a16="http://schemas.microsoft.com/office/drawing/2014/main" id="{5889274F-6191-4C26-BA86-7ECA3C9E48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D00DAAA8-D888-432C-8A31-ABC05CFA1FD7}"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3</a:t>
            </a:fld>
            <a:endParaRPr lang="en-US" altLang="zh-CN" sz="14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15794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pic>
        <p:nvPicPr>
          <p:cNvPr id="21510" name="Picture 7" descr="figure\scz2.bmp"/>
          <p:cNvPicPr>
            <a:picLocks noChangeAspect="1" noChangeArrowheads="1"/>
          </p:cNvPicPr>
          <p:nvPr/>
        </p:nvPicPr>
        <p:blipFill>
          <a:blip r:embed="rId2" cstate="print">
            <a:lum contrast="36000"/>
          </a:blip>
          <a:srcRect t="5563" b="27853"/>
          <a:stretch>
            <a:fillRect/>
          </a:stretch>
        </p:blipFill>
        <p:spPr bwMode="auto">
          <a:xfrm>
            <a:off x="1694520" y="1973132"/>
            <a:ext cx="5754960" cy="2911736"/>
          </a:xfrm>
          <a:prstGeom prst="rect">
            <a:avLst/>
          </a:prstGeom>
          <a:noFill/>
          <a:ln w="9525">
            <a:noFill/>
            <a:miter lim="800000"/>
            <a:headEnd/>
            <a:tailEnd/>
          </a:ln>
        </p:spPr>
      </p:pic>
      <p:sp>
        <p:nvSpPr>
          <p:cNvPr id="21511" name="Text Box 8"/>
          <p:cNvSpPr txBox="1">
            <a:spLocks noChangeArrowheads="1"/>
          </p:cNvSpPr>
          <p:nvPr/>
        </p:nvSpPr>
        <p:spPr bwMode="auto">
          <a:xfrm>
            <a:off x="1090836" y="5105401"/>
            <a:ext cx="6962328" cy="400110"/>
          </a:xfrm>
          <a:prstGeom prst="rect">
            <a:avLst/>
          </a:prstGeom>
          <a:noFill/>
          <a:ln w="9525">
            <a:noFill/>
            <a:miter lim="800000"/>
            <a:headEnd/>
            <a:tailEnd/>
          </a:ln>
        </p:spPr>
        <p:txBody>
          <a:bodyPr wrap="square">
            <a:spAutoFit/>
          </a:bodyPr>
          <a:lstStyle/>
          <a:p>
            <a:pPr algn="ctr">
              <a:spcBef>
                <a:spcPct val="50000"/>
              </a:spcBef>
            </a:pPr>
            <a:r>
              <a:rPr lang="zh-CN" altLang="en-US" sz="2000" dirty="0"/>
              <a:t>图 </a:t>
            </a:r>
            <a:r>
              <a:rPr lang="en-US" altLang="zh-CN" sz="2000" dirty="0"/>
              <a:t>8.5 </a:t>
            </a:r>
            <a:r>
              <a:rPr lang="zh-CN" altLang="en-US" sz="2000" dirty="0"/>
              <a:t>波导型</a:t>
            </a:r>
            <a:r>
              <a:rPr lang="en-US" altLang="zh-CN" sz="2000" dirty="0" err="1"/>
              <a:t>InGaAs</a:t>
            </a:r>
            <a:r>
              <a:rPr lang="en-US" altLang="zh-CN" sz="2000" dirty="0"/>
              <a:t>/</a:t>
            </a:r>
            <a:r>
              <a:rPr lang="en-US" altLang="zh-CN" sz="2000" dirty="0" err="1"/>
              <a:t>InAlAs</a:t>
            </a:r>
            <a:r>
              <a:rPr lang="zh-CN" altLang="en-US" sz="2000" dirty="0"/>
              <a:t>多量子阱电吸收调制器</a:t>
            </a:r>
          </a:p>
        </p:txBody>
      </p:sp>
      <p:sp>
        <p:nvSpPr>
          <p:cNvPr id="2" name="页脚占位符 1">
            <a:extLst>
              <a:ext uri="{FF2B5EF4-FFF2-40B4-BE49-F238E27FC236}">
                <a16:creationId xmlns:a16="http://schemas.microsoft.com/office/drawing/2014/main" id="{F5918D49-BB3A-4CFD-80F7-BAB13A73FB0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E9E0FBC-9C8B-4500-A34A-61F5A98981EC}"/>
              </a:ext>
            </a:extLst>
          </p:cNvPr>
          <p:cNvSpPr>
            <a:spLocks noGrp="1"/>
          </p:cNvSpPr>
          <p:nvPr>
            <p:ph type="sldNum" sz="quarter" idx="12"/>
          </p:nvPr>
        </p:nvSpPr>
        <p:spPr/>
        <p:txBody>
          <a:bodyPr/>
          <a:lstStyle/>
          <a:p>
            <a:pPr>
              <a:defRPr/>
            </a:pPr>
            <a:fld id="{FE50F384-8220-4DD5-802A-639C07BA34CD}" type="slidenum">
              <a:rPr lang="en-US" altLang="zh-CN"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2534" name="Rectangle 3"/>
          <p:cNvSpPr>
            <a:spLocks noGrp="1" noChangeArrowheads="1"/>
          </p:cNvSpPr>
          <p:nvPr>
            <p:ph type="body" idx="1"/>
          </p:nvPr>
        </p:nvSpPr>
        <p:spPr>
          <a:xfrm>
            <a:off x="685800" y="1844824"/>
            <a:ext cx="7772400" cy="4114800"/>
          </a:xfrm>
        </p:spPr>
        <p:txBody>
          <a:bodyPr/>
          <a:lstStyle/>
          <a:p>
            <a:pPr algn="just" eaLnBrk="1" hangingPunct="1"/>
            <a:r>
              <a:rPr lang="zh-CN" altLang="en-US" dirty="0"/>
              <a:t>根据量子限制</a:t>
            </a:r>
            <a:r>
              <a:rPr lang="en-US" altLang="zh-CN" dirty="0"/>
              <a:t>Stark</a:t>
            </a:r>
            <a:r>
              <a:rPr lang="zh-CN" altLang="en-US" dirty="0"/>
              <a:t>效应，对于波长处于多量子阱材料的吸收边外而又靠近吸收边的入射光，其吸收系数会在施加垂直电场后有明显变化</a:t>
            </a:r>
          </a:p>
          <a:p>
            <a:pPr algn="just" eaLnBrk="1" hangingPunct="1"/>
            <a:r>
              <a:rPr lang="zh-CN" altLang="en-US" dirty="0"/>
              <a:t>为提高消光比，一般的电吸收调制器均采用波导型结构，使入射光通过多量子阱结构的吸收层，改变所加的反向偏压，形成光吸收，达到强度调制的目的</a:t>
            </a:r>
          </a:p>
        </p:txBody>
      </p:sp>
      <p:sp>
        <p:nvSpPr>
          <p:cNvPr id="2" name="页脚占位符 1">
            <a:extLst>
              <a:ext uri="{FF2B5EF4-FFF2-40B4-BE49-F238E27FC236}">
                <a16:creationId xmlns:a16="http://schemas.microsoft.com/office/drawing/2014/main" id="{7031A56A-4DCB-41B2-9ABE-6641509A8416}"/>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773726D-5BEE-4AED-9167-1681A9BD42BB}"/>
              </a:ext>
            </a:extLst>
          </p:cNvPr>
          <p:cNvSpPr>
            <a:spLocks noGrp="1"/>
          </p:cNvSpPr>
          <p:nvPr>
            <p:ph type="sldNum" sz="quarter" idx="12"/>
          </p:nvPr>
        </p:nvSpPr>
        <p:spPr/>
        <p:txBody>
          <a:bodyPr/>
          <a:lstStyle/>
          <a:p>
            <a:pPr>
              <a:defRPr/>
            </a:pPr>
            <a:fld id="{FE50F384-8220-4DD5-802A-639C07BA34CD}" type="slidenum">
              <a:rPr lang="en-US" altLang="zh-CN"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3558" name="Rectangle 3"/>
          <p:cNvSpPr>
            <a:spLocks noGrp="1" noChangeArrowheads="1"/>
          </p:cNvSpPr>
          <p:nvPr>
            <p:ph type="body" idx="1"/>
          </p:nvPr>
        </p:nvSpPr>
        <p:spPr>
          <a:xfrm>
            <a:off x="685800" y="1844824"/>
            <a:ext cx="7772400" cy="4114800"/>
          </a:xfrm>
        </p:spPr>
        <p:txBody>
          <a:bodyPr/>
          <a:lstStyle/>
          <a:p>
            <a:pPr algn="just" eaLnBrk="1" hangingPunct="1"/>
            <a:r>
              <a:rPr lang="zh-CN" altLang="en-US" dirty="0"/>
              <a:t>图</a:t>
            </a:r>
            <a:r>
              <a:rPr lang="en-US" altLang="zh-CN" dirty="0"/>
              <a:t>8.5</a:t>
            </a:r>
            <a:r>
              <a:rPr lang="zh-CN" altLang="en-US" dirty="0"/>
              <a:t>显示的是日本</a:t>
            </a:r>
            <a:r>
              <a:rPr lang="en-US" altLang="zh-CN" dirty="0"/>
              <a:t>NTT</a:t>
            </a:r>
            <a:r>
              <a:rPr lang="zh-CN" altLang="en-US" dirty="0"/>
              <a:t>公司</a:t>
            </a:r>
            <a:r>
              <a:rPr lang="en-US" altLang="zh-CN" dirty="0"/>
              <a:t>92</a:t>
            </a:r>
            <a:r>
              <a:rPr lang="zh-CN" altLang="en-US" dirty="0"/>
              <a:t>年报导的高脊结构的</a:t>
            </a:r>
            <a:r>
              <a:rPr lang="en-US" altLang="zh-CN" dirty="0" err="1"/>
              <a:t>InGaAs</a:t>
            </a:r>
            <a:r>
              <a:rPr lang="en-US" altLang="zh-CN" dirty="0"/>
              <a:t>/</a:t>
            </a:r>
            <a:r>
              <a:rPr lang="en-US" altLang="zh-CN" dirty="0" err="1"/>
              <a:t>InAlAs</a:t>
            </a:r>
            <a:r>
              <a:rPr lang="zh-CN" altLang="en-US" dirty="0"/>
              <a:t>多量子阱材料的电吸收光调制器，它在</a:t>
            </a:r>
            <a:r>
              <a:rPr lang="en-US" altLang="zh-CN" dirty="0"/>
              <a:t>6 V</a:t>
            </a:r>
            <a:r>
              <a:rPr lang="zh-CN" altLang="en-US" dirty="0"/>
              <a:t>的反向偏压下实现了</a:t>
            </a:r>
            <a:r>
              <a:rPr lang="en-US" altLang="zh-CN" dirty="0"/>
              <a:t>10 dB</a:t>
            </a:r>
            <a:r>
              <a:rPr lang="zh-CN" altLang="en-US" dirty="0"/>
              <a:t>的消光比，其调制带宽已达到</a:t>
            </a:r>
            <a:r>
              <a:rPr lang="en-US" altLang="zh-CN" dirty="0"/>
              <a:t>40 GHz</a:t>
            </a:r>
          </a:p>
          <a:p>
            <a:pPr algn="just" eaLnBrk="1" hangingPunct="1"/>
            <a:r>
              <a:rPr lang="zh-CN" altLang="en-US" dirty="0"/>
              <a:t>优点：</a:t>
            </a:r>
          </a:p>
          <a:p>
            <a:pPr lvl="1" algn="just" eaLnBrk="1" hangingPunct="1"/>
            <a:r>
              <a:rPr lang="zh-CN" altLang="en-US" dirty="0"/>
              <a:t>调制速率高、驱动电压低、体积小、结构与工艺便于与半导体激光器集成</a:t>
            </a:r>
          </a:p>
        </p:txBody>
      </p:sp>
      <p:sp>
        <p:nvSpPr>
          <p:cNvPr id="2" name="页脚占位符 1">
            <a:extLst>
              <a:ext uri="{FF2B5EF4-FFF2-40B4-BE49-F238E27FC236}">
                <a16:creationId xmlns:a16="http://schemas.microsoft.com/office/drawing/2014/main" id="{9888B99B-4FD3-43F9-944A-65F7E6B68A4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32AC5BD-86B2-4CBD-BD30-24DFE8528B3D}"/>
              </a:ext>
            </a:extLst>
          </p:cNvPr>
          <p:cNvSpPr>
            <a:spLocks noGrp="1"/>
          </p:cNvSpPr>
          <p:nvPr>
            <p:ph type="sldNum" sz="quarter" idx="12"/>
          </p:nvPr>
        </p:nvSpPr>
        <p:spPr/>
        <p:txBody>
          <a:bodyPr/>
          <a:lstStyle/>
          <a:p>
            <a:pPr>
              <a:defRPr/>
            </a:pPr>
            <a:fld id="{FE50F384-8220-4DD5-802A-639C07BA34CD}" type="slidenum">
              <a:rPr lang="en-US" altLang="zh-CN" smtClean="0"/>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4582" name="Rectangle 3"/>
          <p:cNvSpPr>
            <a:spLocks noGrp="1" noChangeArrowheads="1"/>
          </p:cNvSpPr>
          <p:nvPr>
            <p:ph type="body" idx="1"/>
          </p:nvPr>
        </p:nvSpPr>
        <p:spPr>
          <a:xfrm>
            <a:off x="685800" y="1844824"/>
            <a:ext cx="7772400" cy="4114800"/>
          </a:xfrm>
        </p:spPr>
        <p:txBody>
          <a:bodyPr/>
          <a:lstStyle/>
          <a:p>
            <a:pPr algn="just" eaLnBrk="1" hangingPunct="1"/>
            <a:r>
              <a:rPr lang="zh-CN" altLang="en-US" dirty="0"/>
              <a:t>量子阱电吸收调制器工作特性</a:t>
            </a:r>
          </a:p>
          <a:p>
            <a:pPr lvl="1" algn="just" eaLnBrk="1" hangingPunct="1"/>
            <a:r>
              <a:rPr lang="zh-CN" altLang="en-US" dirty="0"/>
              <a:t>静态参数</a:t>
            </a:r>
          </a:p>
          <a:p>
            <a:pPr lvl="2" algn="just" eaLnBrk="1" hangingPunct="1"/>
            <a:r>
              <a:rPr lang="zh-CN" altLang="en-US" dirty="0"/>
              <a:t>消光比</a:t>
            </a:r>
          </a:p>
          <a:p>
            <a:pPr lvl="2" algn="just" eaLnBrk="1" hangingPunct="1"/>
            <a:r>
              <a:rPr lang="zh-CN" altLang="en-US" dirty="0"/>
              <a:t>调制电压</a:t>
            </a:r>
          </a:p>
          <a:p>
            <a:pPr lvl="2" algn="just" eaLnBrk="1" hangingPunct="1"/>
            <a:r>
              <a:rPr lang="zh-CN" altLang="en-US" dirty="0"/>
              <a:t>插入损耗</a:t>
            </a:r>
          </a:p>
          <a:p>
            <a:pPr lvl="2" algn="just" eaLnBrk="1" hangingPunct="1"/>
            <a:r>
              <a:rPr lang="zh-CN" altLang="en-US" dirty="0"/>
              <a:t>饱和功率</a:t>
            </a:r>
          </a:p>
          <a:p>
            <a:pPr lvl="1" algn="just" eaLnBrk="1" hangingPunct="1"/>
            <a:r>
              <a:rPr lang="zh-CN" altLang="en-US" dirty="0"/>
              <a:t>动态特性</a:t>
            </a:r>
          </a:p>
          <a:p>
            <a:pPr lvl="2" algn="just" eaLnBrk="1" hangingPunct="1"/>
            <a:r>
              <a:rPr lang="zh-CN" altLang="en-US" dirty="0"/>
              <a:t>调制带宽</a:t>
            </a:r>
          </a:p>
          <a:p>
            <a:pPr lvl="2" algn="just" eaLnBrk="1" hangingPunct="1"/>
            <a:r>
              <a:rPr lang="zh-CN" altLang="en-US" dirty="0"/>
              <a:t>啁啾特性</a:t>
            </a:r>
          </a:p>
        </p:txBody>
      </p:sp>
      <p:sp>
        <p:nvSpPr>
          <p:cNvPr id="2" name="页脚占位符 1">
            <a:extLst>
              <a:ext uri="{FF2B5EF4-FFF2-40B4-BE49-F238E27FC236}">
                <a16:creationId xmlns:a16="http://schemas.microsoft.com/office/drawing/2014/main" id="{0F91EE33-C5AD-4AB0-9C06-B580CF017C0D}"/>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39E7F5A-A35F-4056-B40B-05D5893FB17D}"/>
              </a:ext>
            </a:extLst>
          </p:cNvPr>
          <p:cNvSpPr>
            <a:spLocks noGrp="1"/>
          </p:cNvSpPr>
          <p:nvPr>
            <p:ph type="sldNum" sz="quarter" idx="12"/>
          </p:nvPr>
        </p:nvSpPr>
        <p:spPr/>
        <p:txBody>
          <a:bodyPr/>
          <a:lstStyle/>
          <a:p>
            <a:pPr>
              <a:defRPr/>
            </a:pPr>
            <a:fld id="{FE50F384-8220-4DD5-802A-639C07BA34CD}" type="slidenum">
              <a:rPr lang="en-US" altLang="zh-CN" smtClean="0"/>
              <a:pPr>
                <a:defRPr/>
              </a:pPr>
              <a:t>33</a:t>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5606"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消光比与调制电压</a:t>
            </a:r>
          </a:p>
          <a:p>
            <a:pPr lvl="1" algn="just" eaLnBrk="1" hangingPunct="1"/>
            <a:r>
              <a:rPr lang="zh-CN" altLang="en-US" dirty="0"/>
              <a:t>消光比定义为光调制器在通断状态的输出光强比，实际应用中，通常要求光调制器的消光比大于</a:t>
            </a:r>
            <a:r>
              <a:rPr lang="en-US" altLang="zh-CN" dirty="0"/>
              <a:t>10 dB</a:t>
            </a:r>
          </a:p>
          <a:p>
            <a:pPr lvl="1" algn="just" eaLnBrk="1" hangingPunct="1"/>
            <a:r>
              <a:rPr lang="zh-CN" altLang="en-US" dirty="0"/>
              <a:t>调制电压指达到一定的消光比</a:t>
            </a:r>
            <a:r>
              <a:rPr lang="en-US" altLang="zh-CN" dirty="0"/>
              <a:t>(</a:t>
            </a:r>
            <a:r>
              <a:rPr lang="zh-CN" altLang="en-US" dirty="0"/>
              <a:t>如</a:t>
            </a:r>
            <a:r>
              <a:rPr lang="en-US" altLang="zh-CN" dirty="0"/>
              <a:t>10 dB)</a:t>
            </a:r>
            <a:r>
              <a:rPr lang="zh-CN" altLang="en-US" dirty="0"/>
              <a:t>时所需施加的反向偏压的大小</a:t>
            </a:r>
          </a:p>
          <a:p>
            <a:pPr lvl="1" algn="just" eaLnBrk="1" hangingPunct="1"/>
            <a:r>
              <a:rPr lang="zh-CN" altLang="en-US" dirty="0"/>
              <a:t>高频驱动电源一般采用数字电路实现，要求调制器在较小的调制电压</a:t>
            </a:r>
            <a:r>
              <a:rPr lang="en-US" altLang="zh-CN" dirty="0"/>
              <a:t>(2~3 V)</a:t>
            </a:r>
            <a:r>
              <a:rPr lang="zh-CN" altLang="en-US" dirty="0"/>
              <a:t>下能够实现一定的消光比</a:t>
            </a:r>
            <a:r>
              <a:rPr lang="en-US" altLang="zh-CN" dirty="0"/>
              <a:t>(10~20 dB)</a:t>
            </a:r>
          </a:p>
        </p:txBody>
      </p:sp>
      <p:sp>
        <p:nvSpPr>
          <p:cNvPr id="2" name="页脚占位符 1">
            <a:extLst>
              <a:ext uri="{FF2B5EF4-FFF2-40B4-BE49-F238E27FC236}">
                <a16:creationId xmlns:a16="http://schemas.microsoft.com/office/drawing/2014/main" id="{C238943A-68F8-44A6-A9CA-F7AA9541F213}"/>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28CC25B7-1FDA-45FD-BECD-0F6FFEE8E5ED}"/>
              </a:ext>
            </a:extLst>
          </p:cNvPr>
          <p:cNvSpPr>
            <a:spLocks noGrp="1"/>
          </p:cNvSpPr>
          <p:nvPr>
            <p:ph type="sldNum" sz="quarter" idx="12"/>
          </p:nvPr>
        </p:nvSpPr>
        <p:spPr/>
        <p:txBody>
          <a:bodyPr/>
          <a:lstStyle/>
          <a:p>
            <a:pPr>
              <a:defRPr/>
            </a:pPr>
            <a:fld id="{FE50F384-8220-4DD5-802A-639C07BA34CD}" type="slidenum">
              <a:rPr lang="en-US" altLang="zh-CN" smtClean="0"/>
              <a:pPr>
                <a:defRPr/>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6630"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插入损耗</a:t>
            </a:r>
          </a:p>
          <a:p>
            <a:pPr lvl="1" algn="just" eaLnBrk="1" hangingPunct="1"/>
            <a:r>
              <a:rPr lang="zh-CN" altLang="en-US" dirty="0"/>
              <a:t>为获得较小的插入损耗</a:t>
            </a:r>
          </a:p>
          <a:p>
            <a:pPr lvl="2" algn="just" eaLnBrk="1" hangingPunct="1"/>
            <a:r>
              <a:rPr lang="zh-CN" altLang="en-US" dirty="0"/>
              <a:t>需要使多量子阱材料的吸收边陡峭</a:t>
            </a:r>
          </a:p>
          <a:p>
            <a:pPr lvl="2" algn="just" eaLnBrk="1" hangingPunct="1"/>
            <a:r>
              <a:rPr lang="zh-CN" altLang="en-US" dirty="0"/>
              <a:t>合理地设计失谐量</a:t>
            </a:r>
            <a:r>
              <a:rPr lang="zh-CN" altLang="en-US" dirty="0">
                <a:sym typeface="Symbol" pitchFamily="18" charset="2"/>
              </a:rPr>
              <a:t></a:t>
            </a:r>
            <a:r>
              <a:rPr lang="zh-CN" altLang="en-US" dirty="0"/>
              <a:t>，降低调制器开状态的吸收系数</a:t>
            </a:r>
          </a:p>
          <a:p>
            <a:pPr lvl="2" algn="just" eaLnBrk="1" hangingPunct="1"/>
            <a:r>
              <a:rPr lang="zh-CN" altLang="en-US" dirty="0"/>
              <a:t>调制器的端面需要减反镀膜，降低反射损耗</a:t>
            </a:r>
          </a:p>
          <a:p>
            <a:pPr lvl="2" algn="just" eaLnBrk="1" hangingPunct="1"/>
            <a:r>
              <a:rPr lang="zh-CN" altLang="en-US" dirty="0"/>
              <a:t>光纤模场半径匹配的波导结构的设计也很重要</a:t>
            </a:r>
          </a:p>
          <a:p>
            <a:pPr algn="just" eaLnBrk="1" hangingPunct="1"/>
            <a:r>
              <a:rPr lang="zh-CN" altLang="en-US" b="1" dirty="0"/>
              <a:t>饱和功率</a:t>
            </a:r>
          </a:p>
          <a:p>
            <a:pPr lvl="2" algn="just" eaLnBrk="1" hangingPunct="1"/>
            <a:r>
              <a:rPr lang="zh-CN" altLang="en-US" dirty="0"/>
              <a:t>消光比与小信号条件相比下降</a:t>
            </a:r>
            <a:r>
              <a:rPr lang="en-US" altLang="zh-CN" dirty="0"/>
              <a:t>1 dB</a:t>
            </a:r>
            <a:r>
              <a:rPr lang="zh-CN" altLang="en-US" dirty="0"/>
              <a:t>的入射光功率</a:t>
            </a:r>
          </a:p>
        </p:txBody>
      </p:sp>
      <p:sp>
        <p:nvSpPr>
          <p:cNvPr id="2" name="页脚占位符 1">
            <a:extLst>
              <a:ext uri="{FF2B5EF4-FFF2-40B4-BE49-F238E27FC236}">
                <a16:creationId xmlns:a16="http://schemas.microsoft.com/office/drawing/2014/main" id="{E258F27A-0CA4-4273-8919-13D10C54896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0A78C03-54E2-4664-B02C-9B4545011C46}"/>
              </a:ext>
            </a:extLst>
          </p:cNvPr>
          <p:cNvSpPr>
            <a:spLocks noGrp="1"/>
          </p:cNvSpPr>
          <p:nvPr>
            <p:ph type="sldNum" sz="quarter" idx="12"/>
          </p:nvPr>
        </p:nvSpPr>
        <p:spPr/>
        <p:txBody>
          <a:bodyPr/>
          <a:lstStyle/>
          <a:p>
            <a:pPr>
              <a:defRPr/>
            </a:pPr>
            <a:fld id="{FE50F384-8220-4DD5-802A-639C07BA34CD}" type="slidenum">
              <a:rPr lang="en-US" altLang="zh-CN" smtClean="0"/>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pic>
        <p:nvPicPr>
          <p:cNvPr id="27654" name="Picture 5" descr="figure\scz3.bmp"/>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contrast="40000"/>
                    </a14:imgEffect>
                  </a14:imgLayer>
                </a14:imgProps>
              </a:ext>
            </a:extLst>
          </a:blip>
          <a:srcRect/>
          <a:stretch>
            <a:fillRect/>
          </a:stretch>
        </p:blipFill>
        <p:spPr bwMode="auto">
          <a:xfrm>
            <a:off x="1946548" y="1636713"/>
            <a:ext cx="5433764" cy="4024817"/>
          </a:xfrm>
          <a:prstGeom prst="rect">
            <a:avLst/>
          </a:prstGeom>
          <a:noFill/>
          <a:ln w="9525">
            <a:noFill/>
            <a:miter lim="800000"/>
            <a:headEnd/>
            <a:tailEnd/>
          </a:ln>
        </p:spPr>
      </p:pic>
      <p:sp>
        <p:nvSpPr>
          <p:cNvPr id="27655" name="Text Box 6"/>
          <p:cNvSpPr txBox="1">
            <a:spLocks noChangeArrowheads="1"/>
          </p:cNvSpPr>
          <p:nvPr/>
        </p:nvSpPr>
        <p:spPr bwMode="auto">
          <a:xfrm>
            <a:off x="2225030" y="5497765"/>
            <a:ext cx="4876800" cy="400110"/>
          </a:xfrm>
          <a:prstGeom prst="rect">
            <a:avLst/>
          </a:prstGeom>
          <a:noFill/>
          <a:ln w="9525">
            <a:noFill/>
            <a:miter lim="800000"/>
            <a:headEnd/>
            <a:tailEnd/>
          </a:ln>
        </p:spPr>
        <p:txBody>
          <a:bodyPr>
            <a:spAutoFit/>
          </a:bodyPr>
          <a:lstStyle/>
          <a:p>
            <a:pPr algn="ctr">
              <a:spcBef>
                <a:spcPct val="50000"/>
              </a:spcBef>
            </a:pPr>
            <a:r>
              <a:rPr lang="zh-CN" altLang="en-US" sz="2000" dirty="0"/>
              <a:t>图 </a:t>
            </a:r>
            <a:r>
              <a:rPr lang="en-US" altLang="zh-CN" sz="2000" dirty="0"/>
              <a:t>8.6 </a:t>
            </a:r>
            <a:r>
              <a:rPr lang="zh-CN" altLang="en-US" sz="2000" dirty="0"/>
              <a:t>不同入射光强下的吸收系数</a:t>
            </a:r>
          </a:p>
        </p:txBody>
      </p:sp>
      <p:sp>
        <p:nvSpPr>
          <p:cNvPr id="2" name="页脚占位符 1">
            <a:extLst>
              <a:ext uri="{FF2B5EF4-FFF2-40B4-BE49-F238E27FC236}">
                <a16:creationId xmlns:a16="http://schemas.microsoft.com/office/drawing/2014/main" id="{22D5871C-3C29-40DE-B08B-DE1C25CCDF19}"/>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1184943-8A5A-42AA-B144-6309F1EE7F6D}"/>
              </a:ext>
            </a:extLst>
          </p:cNvPr>
          <p:cNvSpPr>
            <a:spLocks noGrp="1"/>
          </p:cNvSpPr>
          <p:nvPr>
            <p:ph type="sldNum" sz="quarter" idx="12"/>
          </p:nvPr>
        </p:nvSpPr>
        <p:spPr/>
        <p:txBody>
          <a:bodyPr/>
          <a:lstStyle/>
          <a:p>
            <a:pPr>
              <a:defRPr/>
            </a:pPr>
            <a:fld id="{FE50F384-8220-4DD5-802A-639C07BA34CD}" type="slidenum">
              <a:rPr lang="en-US" altLang="zh-CN" smtClean="0"/>
              <a:pPr>
                <a:defRPr/>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8678"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饱和功率</a:t>
            </a:r>
          </a:p>
          <a:p>
            <a:pPr lvl="1" algn="just" eaLnBrk="1" hangingPunct="1"/>
            <a:r>
              <a:rPr lang="zh-CN" altLang="en-US" sz="2400" dirty="0"/>
              <a:t>电吸收型调制器波导层在对入射光进行吸收的同时会产生光生载流子</a:t>
            </a:r>
          </a:p>
          <a:p>
            <a:pPr lvl="1" algn="just" eaLnBrk="1" hangingPunct="1"/>
            <a:r>
              <a:rPr lang="zh-CN" altLang="en-US" sz="2400" dirty="0"/>
              <a:t>在高速大功率工作的情况下，由于量子阱势垒对载流子的限制作用，大量的光生载流子来不及从中逸出，会形成光生载流子的积累</a:t>
            </a:r>
          </a:p>
          <a:p>
            <a:pPr lvl="1" algn="just" eaLnBrk="1" hangingPunct="1"/>
            <a:r>
              <a:rPr lang="zh-CN" altLang="en-US" sz="2400" dirty="0"/>
              <a:t>积累的光生载流子会屏蔽外电场，使消光比大为降低，影响大功率下的消光比和调制带宽</a:t>
            </a:r>
          </a:p>
          <a:p>
            <a:pPr lvl="1" algn="just" eaLnBrk="1" hangingPunct="1"/>
            <a:r>
              <a:rPr lang="zh-CN" altLang="en-US" sz="2400" dirty="0"/>
              <a:t>在多量子阱电吸收型调制器中，由于量子阱对载流子的限制作用加强，这一效应更加明显</a:t>
            </a:r>
          </a:p>
        </p:txBody>
      </p:sp>
      <p:sp>
        <p:nvSpPr>
          <p:cNvPr id="2" name="页脚占位符 1">
            <a:extLst>
              <a:ext uri="{FF2B5EF4-FFF2-40B4-BE49-F238E27FC236}">
                <a16:creationId xmlns:a16="http://schemas.microsoft.com/office/drawing/2014/main" id="{8670B1C9-3D9E-421C-A40B-414FB2CFE0D9}"/>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3342FFCA-10D1-4808-8CFE-B2710B950C05}"/>
              </a:ext>
            </a:extLst>
          </p:cNvPr>
          <p:cNvSpPr>
            <a:spLocks noGrp="1"/>
          </p:cNvSpPr>
          <p:nvPr>
            <p:ph type="sldNum" sz="quarter" idx="12"/>
          </p:nvPr>
        </p:nvSpPr>
        <p:spPr/>
        <p:txBody>
          <a:bodyPr/>
          <a:lstStyle/>
          <a:p>
            <a:pPr>
              <a:defRPr/>
            </a:pPr>
            <a:fld id="{FE50F384-8220-4DD5-802A-639C07BA34CD}" type="slidenum">
              <a:rPr lang="en-US" altLang="zh-CN" smtClean="0"/>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29702"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饱和功率</a:t>
            </a:r>
          </a:p>
          <a:p>
            <a:pPr lvl="1" algn="just" eaLnBrk="1" hangingPunct="1"/>
            <a:r>
              <a:rPr lang="zh-CN" altLang="en-US" sz="2400" dirty="0"/>
              <a:t>影响光生载流子积累关键是载流子逸出速度</a:t>
            </a:r>
          </a:p>
          <a:p>
            <a:pPr lvl="1" algn="just" eaLnBrk="1" hangingPunct="1"/>
            <a:r>
              <a:rPr lang="zh-CN" altLang="en-US" sz="2400" dirty="0"/>
              <a:t>实验表明，对光生载流子的积累起决定性作用的是光生空穴，特别是重空穴，因为它的有效质量大得多。有人进行过时间分辨光电流的测量，其电子的逸出时间常数为</a:t>
            </a:r>
            <a:r>
              <a:rPr lang="en-US" altLang="zh-CN" sz="2400" dirty="0"/>
              <a:t>30ps</a:t>
            </a:r>
            <a:r>
              <a:rPr lang="zh-CN" altLang="en-US" sz="2400" dirty="0"/>
              <a:t>，而空穴的时间常数为</a:t>
            </a:r>
            <a:r>
              <a:rPr lang="en-US" altLang="zh-CN" sz="2400" dirty="0"/>
              <a:t>4.4ns</a:t>
            </a:r>
            <a:r>
              <a:rPr lang="zh-CN" altLang="en-US" sz="2400" dirty="0"/>
              <a:t>左右</a:t>
            </a:r>
          </a:p>
          <a:p>
            <a:pPr lvl="1" algn="just" eaLnBrk="1" hangingPunct="1"/>
            <a:r>
              <a:rPr lang="zh-CN" altLang="en-US" sz="2400" dirty="0"/>
              <a:t>减小势垒高度</a:t>
            </a:r>
            <a:r>
              <a:rPr lang="zh-CN" altLang="en-US" sz="2400" dirty="0">
                <a:sym typeface="Symbol" pitchFamily="18" charset="2"/>
              </a:rPr>
              <a:t></a:t>
            </a:r>
            <a:r>
              <a:rPr lang="en-US" altLang="zh-CN" sz="2400" i="1" dirty="0" err="1"/>
              <a:t>E</a:t>
            </a:r>
            <a:r>
              <a:rPr lang="en-US" altLang="zh-CN" sz="2400" i="1" baseline="-25000" dirty="0" err="1"/>
              <a:t>i</a:t>
            </a:r>
            <a:r>
              <a:rPr lang="zh-CN" altLang="en-US" sz="2400" dirty="0"/>
              <a:t>，加大场强</a:t>
            </a:r>
            <a:r>
              <a:rPr lang="en-US" altLang="zh-CN" sz="2400" i="1" dirty="0"/>
              <a:t>F</a:t>
            </a:r>
            <a:r>
              <a:rPr lang="zh-CN" altLang="en-US" sz="2400" dirty="0"/>
              <a:t>，减小势垒宽度</a:t>
            </a:r>
            <a:r>
              <a:rPr lang="en-US" altLang="zh-CN" sz="2400" i="1" dirty="0" err="1"/>
              <a:t>L</a:t>
            </a:r>
            <a:r>
              <a:rPr lang="en-US" altLang="zh-CN" sz="2400" i="1" baseline="-25000" dirty="0" err="1"/>
              <a:t>b</a:t>
            </a:r>
            <a:r>
              <a:rPr lang="zh-CN" altLang="en-US" sz="2400" dirty="0"/>
              <a:t>，都可以减小载流子在势阱中的寿命</a:t>
            </a:r>
          </a:p>
        </p:txBody>
      </p:sp>
      <p:sp>
        <p:nvSpPr>
          <p:cNvPr id="2" name="页脚占位符 1">
            <a:extLst>
              <a:ext uri="{FF2B5EF4-FFF2-40B4-BE49-F238E27FC236}">
                <a16:creationId xmlns:a16="http://schemas.microsoft.com/office/drawing/2014/main" id="{227AE06B-11BE-420F-9830-09D7F8CE2A18}"/>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DED557B-04E0-4642-827E-755A9909F054}"/>
              </a:ext>
            </a:extLst>
          </p:cNvPr>
          <p:cNvSpPr>
            <a:spLocks noGrp="1"/>
          </p:cNvSpPr>
          <p:nvPr>
            <p:ph type="sldNum" sz="quarter" idx="12"/>
          </p:nvPr>
        </p:nvSpPr>
        <p:spPr/>
        <p:txBody>
          <a:bodyPr/>
          <a:lstStyle/>
          <a:p>
            <a:pPr>
              <a:defRPr/>
            </a:pPr>
            <a:fld id="{FE50F384-8220-4DD5-802A-639C07BA34CD}" type="slidenum">
              <a:rPr lang="en-US" altLang="zh-CN" smtClean="0"/>
              <a:pPr>
                <a:defRPr/>
              </a:pPr>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30726"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调制带宽</a:t>
            </a:r>
          </a:p>
          <a:p>
            <a:pPr lvl="1" algn="just" eaLnBrk="1" hangingPunct="1"/>
            <a:r>
              <a:rPr lang="zh-CN" altLang="en-US" sz="2400" dirty="0"/>
              <a:t>调制带宽指当光调制输出响应比直流静态调制特性下降了</a:t>
            </a:r>
            <a:r>
              <a:rPr lang="en-US" altLang="zh-CN" sz="2400" dirty="0"/>
              <a:t>3 dB</a:t>
            </a:r>
            <a:r>
              <a:rPr lang="zh-CN" altLang="en-US" sz="2400" dirty="0"/>
              <a:t>时的调制频率</a:t>
            </a:r>
          </a:p>
          <a:p>
            <a:pPr lvl="1" algn="just" eaLnBrk="1" hangingPunct="1"/>
            <a:r>
              <a:rPr lang="zh-CN" altLang="en-US" sz="2400" dirty="0"/>
              <a:t>调制带宽标志着光调制器在高频调制时的反应速度，决定其在高速光通信系统中的表现</a:t>
            </a:r>
          </a:p>
          <a:p>
            <a:pPr lvl="1" algn="just" eaLnBrk="1" hangingPunct="1"/>
            <a:r>
              <a:rPr lang="zh-CN" altLang="en-US" sz="2400" dirty="0"/>
              <a:t>电吸收型光调制器的调制带宽主要受调制器等效电容的大小的影响，为了提高调制速率，就要设法尽量降低调制器及其封装的电容</a:t>
            </a:r>
          </a:p>
        </p:txBody>
      </p:sp>
      <p:sp>
        <p:nvSpPr>
          <p:cNvPr id="2" name="页脚占位符 1">
            <a:extLst>
              <a:ext uri="{FF2B5EF4-FFF2-40B4-BE49-F238E27FC236}">
                <a16:creationId xmlns:a16="http://schemas.microsoft.com/office/drawing/2014/main" id="{984E994E-A1DD-42D9-940D-158C6F718715}"/>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795CAE32-4292-42B0-9BE9-AA37C7541081}"/>
              </a:ext>
            </a:extLst>
          </p:cNvPr>
          <p:cNvSpPr>
            <a:spLocks noGrp="1"/>
          </p:cNvSpPr>
          <p:nvPr>
            <p:ph type="sldNum" sz="quarter" idx="12"/>
          </p:nvPr>
        </p:nvSpPr>
        <p:spPr/>
        <p:txBody>
          <a:bodyPr/>
          <a:lstStyle/>
          <a:p>
            <a:pPr>
              <a:defRPr/>
            </a:pPr>
            <a:fld id="{FE50F384-8220-4DD5-802A-639C07BA34CD}" type="slidenum">
              <a:rPr lang="en-US" altLang="zh-CN" smtClean="0"/>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699CD-B5E8-4BDE-9804-671EE113EFAB}"/>
              </a:ext>
            </a:extLst>
          </p:cNvPr>
          <p:cNvSpPr>
            <a:spLocks noGrp="1"/>
          </p:cNvSpPr>
          <p:nvPr>
            <p:ph type="title"/>
          </p:nvPr>
        </p:nvSpPr>
        <p:spPr>
          <a:xfrm>
            <a:off x="685800" y="9525"/>
            <a:ext cx="7772400" cy="1143000"/>
          </a:xfrm>
        </p:spPr>
        <p:txBody>
          <a:bodyPr/>
          <a:lstStyle/>
          <a:p>
            <a:pPr>
              <a:defRPr/>
            </a:pPr>
            <a:r>
              <a:rPr lang="zh-CN" altLang="en-US" dirty="0"/>
              <a:t>光子集成的意义</a:t>
            </a:r>
          </a:p>
        </p:txBody>
      </p:sp>
      <p:sp>
        <p:nvSpPr>
          <p:cNvPr id="37892" name="页脚占位符 4">
            <a:extLst>
              <a:ext uri="{FF2B5EF4-FFF2-40B4-BE49-F238E27FC236}">
                <a16:creationId xmlns:a16="http://schemas.microsoft.com/office/drawing/2014/main" id="{0A52022F-ACD7-43D5-A40D-CE449A3B07E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37893" name="灯片编号占位符 5">
            <a:extLst>
              <a:ext uri="{FF2B5EF4-FFF2-40B4-BE49-F238E27FC236}">
                <a16:creationId xmlns:a16="http://schemas.microsoft.com/office/drawing/2014/main" id="{B96FE600-E50C-4BF8-AAAF-001667730F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F64B4CA1-2EE3-4C1E-8428-9427A457F615}"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4</a:t>
            </a:fld>
            <a:endParaRPr lang="en-US" altLang="zh-CN" sz="1400" b="0">
              <a:latin typeface="Times New Roman" panose="02020603050405020304" pitchFamily="18" charset="0"/>
              <a:ea typeface="宋体" panose="02010600030101010101" pitchFamily="2" charset="-122"/>
            </a:endParaRPr>
          </a:p>
        </p:txBody>
      </p:sp>
      <p:pic>
        <p:nvPicPr>
          <p:cNvPr id="37894" name="Picture 51">
            <a:extLst>
              <a:ext uri="{FF2B5EF4-FFF2-40B4-BE49-F238E27FC236}">
                <a16:creationId xmlns:a16="http://schemas.microsoft.com/office/drawing/2014/main" id="{F0BB4E5E-B9D3-4027-A7EC-FF8D47D98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484313"/>
            <a:ext cx="7239000" cy="17446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3" name="Group 58">
            <a:extLst>
              <a:ext uri="{FF2B5EF4-FFF2-40B4-BE49-F238E27FC236}">
                <a16:creationId xmlns:a16="http://schemas.microsoft.com/office/drawing/2014/main" id="{FFB6EBE8-C78E-406C-86B2-5A6B9D17900D}"/>
              </a:ext>
            </a:extLst>
          </p:cNvPr>
          <p:cNvGrpSpPr>
            <a:grpSpLocks/>
          </p:cNvGrpSpPr>
          <p:nvPr/>
        </p:nvGrpSpPr>
        <p:grpSpPr bwMode="auto">
          <a:xfrm>
            <a:off x="668338" y="1412875"/>
            <a:ext cx="7543800" cy="3641725"/>
            <a:chOff x="144" y="531"/>
            <a:chExt cx="4752" cy="2294"/>
          </a:xfrm>
        </p:grpSpPr>
        <p:pic>
          <p:nvPicPr>
            <p:cNvPr id="37904" name="Picture 72" descr="TX with flare">
              <a:extLst>
                <a:ext uri="{FF2B5EF4-FFF2-40B4-BE49-F238E27FC236}">
                  <a16:creationId xmlns:a16="http://schemas.microsoft.com/office/drawing/2014/main" id="{B43CEEA5-36CB-4D99-8E78-FD6687491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1920"/>
              <a:ext cx="7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5" name="AutoShape 52">
              <a:extLst>
                <a:ext uri="{FF2B5EF4-FFF2-40B4-BE49-F238E27FC236}">
                  <a16:creationId xmlns:a16="http://schemas.microsoft.com/office/drawing/2014/main" id="{235BF1E3-FFCB-481E-8F67-D2FC2AD08C57}"/>
                </a:ext>
              </a:extLst>
            </p:cNvPr>
            <p:cNvSpPr>
              <a:spLocks noChangeArrowheads="1"/>
            </p:cNvSpPr>
            <p:nvPr/>
          </p:nvSpPr>
          <p:spPr bwMode="auto">
            <a:xfrm>
              <a:off x="144" y="531"/>
              <a:ext cx="4752" cy="1389"/>
            </a:xfrm>
            <a:prstGeom prst="downArrowCallout">
              <a:avLst>
                <a:gd name="adj1" fmla="val 8648"/>
                <a:gd name="adj2" fmla="val 7603"/>
                <a:gd name="adj3" fmla="val 10130"/>
                <a:gd name="adj4" fmla="val 85491"/>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eaLnBrk="1" hangingPunct="1">
                <a:spcBef>
                  <a:spcPct val="0"/>
                </a:spcBef>
                <a:buClrTx/>
                <a:buSzTx/>
                <a:buFontTx/>
                <a:buNone/>
              </a:pPr>
              <a:endParaRPr lang="zh-CN" altLang="en-US" sz="1800" b="0">
                <a:latin typeface="Times New Roman" panose="02020603050405020304" pitchFamily="18" charset="0"/>
                <a:ea typeface="华文隶书" panose="02010800040101010101" pitchFamily="2" charset="-122"/>
              </a:endParaRPr>
            </a:p>
          </p:txBody>
        </p:sp>
        <p:sp>
          <p:nvSpPr>
            <p:cNvPr id="37906" name="AutoShape 77">
              <a:extLst>
                <a:ext uri="{FF2B5EF4-FFF2-40B4-BE49-F238E27FC236}">
                  <a16:creationId xmlns:a16="http://schemas.microsoft.com/office/drawing/2014/main" id="{FFC15285-82DC-4D24-B2FB-08CC65620E9F}"/>
                </a:ext>
              </a:extLst>
            </p:cNvPr>
            <p:cNvSpPr>
              <a:spLocks/>
            </p:cNvSpPr>
            <p:nvPr/>
          </p:nvSpPr>
          <p:spPr bwMode="auto">
            <a:xfrm rot="-5794532">
              <a:off x="2540" y="2260"/>
              <a:ext cx="151" cy="624"/>
            </a:xfrm>
            <a:prstGeom prst="leftBrace">
              <a:avLst>
                <a:gd name="adj1" fmla="val 34437"/>
                <a:gd name="adj2" fmla="val 5556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eaLnBrk="1" hangingPunct="1">
                <a:spcBef>
                  <a:spcPct val="0"/>
                </a:spcBef>
                <a:buClrTx/>
                <a:buSzTx/>
                <a:buFontTx/>
                <a:buNone/>
              </a:pPr>
              <a:endParaRPr lang="zh-CN" altLang="zh-CN" sz="1800" b="0">
                <a:latin typeface="Arial" panose="020B0604020202020204" pitchFamily="34" charset="0"/>
                <a:ea typeface="华文隶书" panose="02010800040101010101" pitchFamily="2" charset="-122"/>
              </a:endParaRPr>
            </a:p>
          </p:txBody>
        </p:sp>
        <p:sp>
          <p:nvSpPr>
            <p:cNvPr id="37907" name="Text Box 76">
              <a:extLst>
                <a:ext uri="{FF2B5EF4-FFF2-40B4-BE49-F238E27FC236}">
                  <a16:creationId xmlns:a16="http://schemas.microsoft.com/office/drawing/2014/main" id="{415B1B1C-BB96-4064-841E-312CF9254CF6}"/>
                </a:ext>
              </a:extLst>
            </p:cNvPr>
            <p:cNvSpPr txBox="1">
              <a:spLocks noChangeArrowheads="1"/>
            </p:cNvSpPr>
            <p:nvPr/>
          </p:nvSpPr>
          <p:spPr bwMode="auto">
            <a:xfrm>
              <a:off x="2448" y="2592"/>
              <a:ext cx="4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eaLnBrk="1" hangingPunct="1">
                <a:spcBef>
                  <a:spcPct val="0"/>
                </a:spcBef>
                <a:buClrTx/>
                <a:buSzTx/>
                <a:buFontTx/>
                <a:buNone/>
              </a:pPr>
              <a:r>
                <a:rPr lang="en-US" altLang="zh-CN" sz="1800">
                  <a:latin typeface="Arial" panose="020B0604020202020204" pitchFamily="34" charset="0"/>
                  <a:ea typeface="华文隶书" panose="02010800040101010101" pitchFamily="2" charset="-122"/>
                </a:rPr>
                <a:t>5mm</a:t>
              </a:r>
            </a:p>
          </p:txBody>
        </p:sp>
        <p:sp>
          <p:nvSpPr>
            <p:cNvPr id="18452" name="Text Box 76">
              <a:extLst>
                <a:ext uri="{FF2B5EF4-FFF2-40B4-BE49-F238E27FC236}">
                  <a16:creationId xmlns:a16="http://schemas.microsoft.com/office/drawing/2014/main" id="{4F5F920B-339D-4CBF-9E27-68CF665F4C07}"/>
                </a:ext>
              </a:extLst>
            </p:cNvPr>
            <p:cNvSpPr txBox="1">
              <a:spLocks noChangeArrowheads="1"/>
            </p:cNvSpPr>
            <p:nvPr/>
          </p:nvSpPr>
          <p:spPr bwMode="auto">
            <a:xfrm>
              <a:off x="2986" y="2112"/>
              <a:ext cx="1723" cy="407"/>
            </a:xfrm>
            <a:prstGeom prst="rect">
              <a:avLst/>
            </a:prstGeom>
            <a:noFill/>
            <a:ln w="9525">
              <a:noFill/>
              <a:miter lim="800000"/>
              <a:headEnd/>
              <a:tailEnd/>
            </a:ln>
          </p:spPr>
          <p:txBody>
            <a:bodyPr wrap="none">
              <a:spAutoFit/>
            </a:bodyPr>
            <a:lstStyle/>
            <a:p>
              <a:pPr algn="ctr" eaLnBrk="1" hangingPunct="1">
                <a:defRPr/>
              </a:pPr>
              <a:r>
                <a:rPr lang="en-US" altLang="zh-CN" sz="1800" b="1" dirty="0">
                  <a:latin typeface="+mn-lt"/>
                  <a:ea typeface="+mn-ea"/>
                  <a:cs typeface="Arial" charset="0"/>
                </a:rPr>
                <a:t>10×10Gb/s</a:t>
              </a:r>
              <a:r>
                <a:rPr lang="zh-CN" altLang="en-US" sz="1800" b="1" dirty="0">
                  <a:latin typeface="+mn-lt"/>
                  <a:ea typeface="+mn-ea"/>
                  <a:cs typeface="Arial" charset="0"/>
                </a:rPr>
                <a:t>集成发射芯片</a:t>
              </a:r>
            </a:p>
            <a:p>
              <a:pPr algn="ctr" eaLnBrk="1" hangingPunct="1">
                <a:defRPr/>
              </a:pPr>
              <a:r>
                <a:rPr lang="zh-CN" altLang="en-US" sz="1800" b="1" dirty="0">
                  <a:latin typeface="+mn-lt"/>
                  <a:ea typeface="+mn-ea"/>
                  <a:cs typeface="Arial" charset="0"/>
                </a:rPr>
                <a:t>（</a:t>
              </a:r>
              <a:r>
                <a:rPr lang="en-US" altLang="zh-CN" sz="1800" b="1" dirty="0" err="1">
                  <a:latin typeface="+mn-lt"/>
                  <a:ea typeface="+mn-ea"/>
                  <a:cs typeface="Arial" charset="0"/>
                </a:rPr>
                <a:t>Infinera</a:t>
              </a:r>
              <a:r>
                <a:rPr lang="zh-CN" altLang="en-US" sz="1800" b="1" dirty="0">
                  <a:latin typeface="+mn-lt"/>
                  <a:ea typeface="+mn-ea"/>
                  <a:cs typeface="Arial" charset="0"/>
                </a:rPr>
                <a:t>公司）</a:t>
              </a:r>
            </a:p>
          </p:txBody>
        </p:sp>
      </p:grpSp>
      <p:sp>
        <p:nvSpPr>
          <p:cNvPr id="55" name="TextBox 68">
            <a:extLst>
              <a:ext uri="{FF2B5EF4-FFF2-40B4-BE49-F238E27FC236}">
                <a16:creationId xmlns:a16="http://schemas.microsoft.com/office/drawing/2014/main" id="{C5FDC363-11CD-49F2-A890-D23DF63AB019}"/>
              </a:ext>
            </a:extLst>
          </p:cNvPr>
          <p:cNvSpPr txBox="1">
            <a:spLocks noChangeArrowheads="1"/>
          </p:cNvSpPr>
          <p:nvPr/>
        </p:nvSpPr>
        <p:spPr bwMode="auto">
          <a:xfrm>
            <a:off x="173038" y="2827338"/>
            <a:ext cx="915987" cy="382587"/>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dirty="0">
                <a:solidFill>
                  <a:schemeClr val="bg2"/>
                </a:solidFill>
                <a:latin typeface="Arial" pitchFamily="34" charset="0"/>
                <a:ea typeface="+mn-ea"/>
                <a:cs typeface="Arial" pitchFamily="34" charset="0"/>
              </a:rPr>
              <a:t>激光器</a:t>
            </a:r>
          </a:p>
        </p:txBody>
      </p:sp>
      <p:sp>
        <p:nvSpPr>
          <p:cNvPr id="56" name="TextBox 69">
            <a:extLst>
              <a:ext uri="{FF2B5EF4-FFF2-40B4-BE49-F238E27FC236}">
                <a16:creationId xmlns:a16="http://schemas.microsoft.com/office/drawing/2014/main" id="{752E3A57-C71B-40CE-8A23-51D198A95FBF}"/>
              </a:ext>
            </a:extLst>
          </p:cNvPr>
          <p:cNvSpPr txBox="1">
            <a:spLocks noChangeArrowheads="1"/>
          </p:cNvSpPr>
          <p:nvPr/>
        </p:nvSpPr>
        <p:spPr bwMode="auto">
          <a:xfrm>
            <a:off x="106363" y="2413000"/>
            <a:ext cx="1068387" cy="382588"/>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dirty="0">
                <a:solidFill>
                  <a:schemeClr val="bg2"/>
                </a:solidFill>
                <a:latin typeface="Arial" pitchFamily="34" charset="0"/>
                <a:ea typeface="+mn-ea"/>
                <a:cs typeface="Arial" pitchFamily="34" charset="0"/>
              </a:rPr>
              <a:t>波长锁定</a:t>
            </a:r>
          </a:p>
        </p:txBody>
      </p:sp>
      <p:sp>
        <p:nvSpPr>
          <p:cNvPr id="57" name="TextBox 70">
            <a:extLst>
              <a:ext uri="{FF2B5EF4-FFF2-40B4-BE49-F238E27FC236}">
                <a16:creationId xmlns:a16="http://schemas.microsoft.com/office/drawing/2014/main" id="{70034A34-0575-416B-8050-C0D2A271C0B3}"/>
              </a:ext>
            </a:extLst>
          </p:cNvPr>
          <p:cNvSpPr txBox="1">
            <a:spLocks noChangeArrowheads="1"/>
          </p:cNvSpPr>
          <p:nvPr/>
        </p:nvSpPr>
        <p:spPr bwMode="auto">
          <a:xfrm>
            <a:off x="161925" y="1987550"/>
            <a:ext cx="915988" cy="382588"/>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dirty="0">
                <a:solidFill>
                  <a:schemeClr val="bg2"/>
                </a:solidFill>
                <a:latin typeface="Arial" pitchFamily="34" charset="0"/>
                <a:ea typeface="+mn-ea"/>
                <a:cs typeface="Arial" pitchFamily="34" charset="0"/>
              </a:rPr>
              <a:t>调制器</a:t>
            </a:r>
          </a:p>
        </p:txBody>
      </p:sp>
      <p:sp>
        <p:nvSpPr>
          <p:cNvPr id="58" name="TextBox 71">
            <a:extLst>
              <a:ext uri="{FF2B5EF4-FFF2-40B4-BE49-F238E27FC236}">
                <a16:creationId xmlns:a16="http://schemas.microsoft.com/office/drawing/2014/main" id="{29C00F81-FA9C-44AE-9ED9-B9ABB4A96EE0}"/>
              </a:ext>
            </a:extLst>
          </p:cNvPr>
          <p:cNvSpPr txBox="1">
            <a:spLocks noChangeArrowheads="1"/>
          </p:cNvSpPr>
          <p:nvPr/>
        </p:nvSpPr>
        <p:spPr bwMode="auto">
          <a:xfrm>
            <a:off x="106363" y="1565275"/>
            <a:ext cx="1081087" cy="382588"/>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dirty="0">
                <a:solidFill>
                  <a:schemeClr val="bg2"/>
                </a:solidFill>
                <a:latin typeface="Arial" pitchFamily="34" charset="0"/>
                <a:ea typeface="+mn-ea"/>
                <a:cs typeface="Arial" pitchFamily="34" charset="0"/>
              </a:rPr>
              <a:t>功率均衡</a:t>
            </a:r>
          </a:p>
        </p:txBody>
      </p:sp>
      <p:sp>
        <p:nvSpPr>
          <p:cNvPr id="59" name="TextBox 72">
            <a:extLst>
              <a:ext uri="{FF2B5EF4-FFF2-40B4-BE49-F238E27FC236}">
                <a16:creationId xmlns:a16="http://schemas.microsoft.com/office/drawing/2014/main" id="{4FCE5D77-D45E-490A-B9DF-B7DF7B7C01E6}"/>
              </a:ext>
            </a:extLst>
          </p:cNvPr>
          <p:cNvSpPr txBox="1">
            <a:spLocks noChangeArrowheads="1"/>
          </p:cNvSpPr>
          <p:nvPr/>
        </p:nvSpPr>
        <p:spPr bwMode="auto">
          <a:xfrm>
            <a:off x="8048625" y="2279650"/>
            <a:ext cx="915988" cy="382588"/>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a:solidFill>
                  <a:schemeClr val="bg2"/>
                </a:solidFill>
                <a:latin typeface="Arial" pitchFamily="34" charset="0"/>
                <a:ea typeface="+mn-ea"/>
                <a:cs typeface="Arial" pitchFamily="34" charset="0"/>
              </a:rPr>
              <a:t>光放大</a:t>
            </a:r>
          </a:p>
        </p:txBody>
      </p:sp>
      <p:sp>
        <p:nvSpPr>
          <p:cNvPr id="60" name="TextBox 73">
            <a:extLst>
              <a:ext uri="{FF2B5EF4-FFF2-40B4-BE49-F238E27FC236}">
                <a16:creationId xmlns:a16="http://schemas.microsoft.com/office/drawing/2014/main" id="{3023F034-3097-4F00-8748-6890165C8F8F}"/>
              </a:ext>
            </a:extLst>
          </p:cNvPr>
          <p:cNvSpPr txBox="1">
            <a:spLocks noChangeArrowheads="1"/>
          </p:cNvSpPr>
          <p:nvPr/>
        </p:nvSpPr>
        <p:spPr bwMode="auto">
          <a:xfrm>
            <a:off x="8048625" y="1746250"/>
            <a:ext cx="915988" cy="382588"/>
          </a:xfrm>
          <a:prstGeom prst="roundRect">
            <a:avLst/>
          </a:prstGeom>
          <a:solidFill>
            <a:srgbClr val="FFFFCC"/>
          </a:solidFill>
          <a:ln w="19050">
            <a:solidFill>
              <a:srgbClr val="9966FF"/>
            </a:solidFill>
            <a:miter lim="800000"/>
            <a:headEnd/>
            <a:tailEnd/>
          </a:ln>
        </p:spPr>
        <p:txBody>
          <a:bodyPr>
            <a:spAutoFit/>
          </a:bodyPr>
          <a:lstStyle/>
          <a:p>
            <a:pPr algn="ctr" eaLnBrk="1" hangingPunct="1">
              <a:defRPr/>
            </a:pPr>
            <a:r>
              <a:rPr lang="zh-CN" altLang="en-US" sz="1600" b="1" dirty="0">
                <a:solidFill>
                  <a:schemeClr val="bg2"/>
                </a:solidFill>
                <a:latin typeface="Arial" pitchFamily="34" charset="0"/>
                <a:ea typeface="+mn-ea"/>
                <a:cs typeface="Arial" pitchFamily="34" charset="0"/>
              </a:rPr>
              <a:t>复用器</a:t>
            </a:r>
          </a:p>
        </p:txBody>
      </p:sp>
      <p:sp>
        <p:nvSpPr>
          <p:cNvPr id="70" name="TextBox 69">
            <a:extLst>
              <a:ext uri="{FF2B5EF4-FFF2-40B4-BE49-F238E27FC236}">
                <a16:creationId xmlns:a16="http://schemas.microsoft.com/office/drawing/2014/main" id="{F526FC27-C3D1-4B7E-930A-98F277D1D9F6}"/>
              </a:ext>
            </a:extLst>
          </p:cNvPr>
          <p:cNvSpPr>
            <a:spLocks noChangeArrowheads="1"/>
          </p:cNvSpPr>
          <p:nvPr/>
        </p:nvSpPr>
        <p:spPr bwMode="auto">
          <a:xfrm>
            <a:off x="1042988" y="5038725"/>
            <a:ext cx="7200900" cy="1150938"/>
          </a:xfrm>
          <a:prstGeom prst="roundRect">
            <a:avLst>
              <a:gd name="adj" fmla="val 16667"/>
            </a:avLst>
          </a:prstGeom>
          <a:solidFill>
            <a:srgbClr val="FFFFCC"/>
          </a:solidFill>
          <a:ln w="38100" algn="ctr">
            <a:solidFill>
              <a:srgbClr val="9933FF"/>
            </a:solidFill>
            <a:round/>
            <a:headEnd/>
            <a:tailEnd/>
          </a:ln>
        </p:spPr>
        <p:txBody>
          <a:bodyPr>
            <a:spAutoFit/>
          </a:bodyPr>
          <a:lstStyle/>
          <a:p>
            <a:pPr algn="ctr" eaLnBrk="1" hangingPunct="1">
              <a:spcBef>
                <a:spcPct val="20000"/>
              </a:spcBef>
              <a:buClr>
                <a:schemeClr val="folHlink"/>
              </a:buClr>
              <a:buSzPct val="60000"/>
              <a:defRPr/>
            </a:pPr>
            <a:r>
              <a:rPr lang="zh-CN" altLang="en-US" sz="2800" b="1" dirty="0">
                <a:solidFill>
                  <a:srgbClr val="C00000"/>
                </a:solidFill>
                <a:latin typeface="+mn-lt"/>
                <a:ea typeface="+mn-ea"/>
              </a:rPr>
              <a:t>光子集成技术是解决带宽、能耗、可靠性等</a:t>
            </a:r>
            <a:endParaRPr lang="en-US" altLang="zh-CN" sz="2800" b="1" dirty="0">
              <a:solidFill>
                <a:srgbClr val="C00000"/>
              </a:solidFill>
              <a:latin typeface="+mn-lt"/>
              <a:ea typeface="+mn-ea"/>
            </a:endParaRPr>
          </a:p>
          <a:p>
            <a:pPr algn="ctr" eaLnBrk="1" hangingPunct="1">
              <a:spcBef>
                <a:spcPct val="20000"/>
              </a:spcBef>
              <a:buClr>
                <a:schemeClr val="folHlink"/>
              </a:buClr>
              <a:buSzPct val="60000"/>
              <a:defRPr/>
            </a:pPr>
            <a:r>
              <a:rPr lang="zh-CN" altLang="en-US" sz="2800" b="1" dirty="0">
                <a:solidFill>
                  <a:srgbClr val="C00000"/>
                </a:solidFill>
                <a:latin typeface="+mn-lt"/>
                <a:ea typeface="+mn-ea"/>
              </a:rPr>
              <a:t>挑战的关键</a:t>
            </a:r>
          </a:p>
        </p:txBody>
      </p:sp>
      <p:sp>
        <p:nvSpPr>
          <p:cNvPr id="18447" name="Text Box 76">
            <a:extLst>
              <a:ext uri="{FF2B5EF4-FFF2-40B4-BE49-F238E27FC236}">
                <a16:creationId xmlns:a16="http://schemas.microsoft.com/office/drawing/2014/main" id="{48C8415A-F98A-485B-9A4C-A24233E38A13}"/>
              </a:ext>
            </a:extLst>
          </p:cNvPr>
          <p:cNvSpPr>
            <a:spLocks noChangeArrowheads="1"/>
          </p:cNvSpPr>
          <p:nvPr/>
        </p:nvSpPr>
        <p:spPr bwMode="auto">
          <a:xfrm>
            <a:off x="5057775" y="3308350"/>
            <a:ext cx="3938588" cy="407988"/>
          </a:xfrm>
          <a:prstGeom prst="roundRect">
            <a:avLst>
              <a:gd name="adj" fmla="val 16667"/>
            </a:avLst>
          </a:prstGeom>
          <a:noFill/>
          <a:ln w="9525">
            <a:noFill/>
            <a:miter lim="800000"/>
            <a:headEnd/>
            <a:tailEnd/>
          </a:ln>
        </p:spPr>
        <p:txBody>
          <a:bodyPr wrap="none">
            <a:spAutoFit/>
          </a:bodyPr>
          <a:lstStyle/>
          <a:p>
            <a:pPr algn="ctr" eaLnBrk="1" hangingPunct="1">
              <a:defRPr/>
            </a:pPr>
            <a:r>
              <a:rPr lang="zh-CN" altLang="en-US" sz="1800" b="1" dirty="0">
                <a:latin typeface="+mn-lt"/>
                <a:ea typeface="+mn-ea"/>
                <a:cs typeface="Arial" charset="0"/>
              </a:rPr>
              <a:t>基于分立器件的</a:t>
            </a:r>
            <a:r>
              <a:rPr lang="en-US" altLang="zh-CN" sz="1800" b="1" dirty="0">
                <a:latin typeface="+mn-lt"/>
                <a:ea typeface="+mn-ea"/>
                <a:cs typeface="Arial" charset="0"/>
              </a:rPr>
              <a:t>10×10Gb/s</a:t>
            </a:r>
            <a:r>
              <a:rPr lang="zh-CN" altLang="en-US" sz="1800" b="1" dirty="0">
                <a:latin typeface="+mn-lt"/>
                <a:ea typeface="+mn-ea"/>
                <a:cs typeface="Arial" charset="0"/>
              </a:rPr>
              <a:t>发射端</a:t>
            </a:r>
          </a:p>
        </p:txBody>
      </p:sp>
    </p:spTree>
    <p:extLst>
      <p:ext uri="{BB962C8B-B14F-4D97-AF65-F5344CB8AC3E}">
        <p14:creationId xmlns:p14="http://schemas.microsoft.com/office/powerpoint/2010/main" val="1591007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dissolve">
                                      <p:cBhvr>
                                        <p:cTn id="10" dur="500"/>
                                        <p:tgtEl>
                                          <p:spTgt spid="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dissolve">
                                      <p:cBhvr>
                                        <p:cTn id="16" dur="500"/>
                                        <p:tgtEl>
                                          <p:spTgt spid="5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dissolve">
                                      <p:cBhvr>
                                        <p:cTn id="19" dur="500"/>
                                        <p:tgtEl>
                                          <p:spTgt spid="5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dissolve">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31750" name="Rectangle 3"/>
          <p:cNvSpPr>
            <a:spLocks noGrp="1" noChangeArrowheads="1"/>
          </p:cNvSpPr>
          <p:nvPr>
            <p:ph type="body" idx="1"/>
          </p:nvPr>
        </p:nvSpPr>
        <p:spPr>
          <a:xfrm>
            <a:off x="685800" y="1844824"/>
            <a:ext cx="7772400" cy="4114800"/>
          </a:xfrm>
        </p:spPr>
        <p:txBody>
          <a:bodyPr/>
          <a:lstStyle/>
          <a:p>
            <a:pPr algn="just" eaLnBrk="1" hangingPunct="1"/>
            <a:r>
              <a:rPr lang="zh-CN" altLang="en-US" b="1" dirty="0"/>
              <a:t>啁啾特性</a:t>
            </a:r>
          </a:p>
          <a:p>
            <a:pPr lvl="1" algn="just" eaLnBrk="1" hangingPunct="1"/>
            <a:r>
              <a:rPr lang="zh-CN" altLang="en-US" sz="2400" dirty="0"/>
              <a:t>啁啾特性是电吸收型调制器的另一重要参数，它反映了光调制器在强度调制的同时对光信号的频率调制</a:t>
            </a:r>
          </a:p>
          <a:p>
            <a:pPr lvl="1" algn="just" eaLnBrk="1" hangingPunct="1"/>
            <a:r>
              <a:rPr lang="zh-CN" altLang="en-US" sz="2400" dirty="0"/>
              <a:t>调制器的啁啾特性通常由啁啾因子</a:t>
            </a:r>
            <a:r>
              <a:rPr lang="zh-CN" altLang="en-US" sz="2400" dirty="0">
                <a:sym typeface="Symbol" pitchFamily="18" charset="2"/>
              </a:rPr>
              <a:t></a:t>
            </a:r>
            <a:r>
              <a:rPr lang="zh-CN" altLang="en-US" sz="2400" dirty="0"/>
              <a:t>表示</a:t>
            </a:r>
          </a:p>
          <a:p>
            <a:pPr lvl="2" algn="just" eaLnBrk="1" hangingPunct="1"/>
            <a:r>
              <a:rPr lang="zh-CN" altLang="en-US" sz="2000" dirty="0">
                <a:sym typeface="Symbol" pitchFamily="18" charset="2"/>
              </a:rPr>
              <a:t></a:t>
            </a:r>
            <a:r>
              <a:rPr lang="zh-CN" altLang="en-US" sz="2000" dirty="0"/>
              <a:t> </a:t>
            </a:r>
            <a:r>
              <a:rPr lang="en-US" altLang="zh-CN" sz="2000" dirty="0"/>
              <a:t>&gt; 0</a:t>
            </a:r>
            <a:r>
              <a:rPr lang="zh-CN" altLang="en-US" sz="2000" dirty="0"/>
              <a:t>称为正啁啾</a:t>
            </a:r>
            <a:r>
              <a:rPr lang="en-US" altLang="zh-CN" sz="2000" dirty="0"/>
              <a:t>(</a:t>
            </a:r>
            <a:r>
              <a:rPr lang="zh-CN" altLang="en-US" sz="2000" dirty="0"/>
              <a:t>或</a:t>
            </a:r>
            <a:r>
              <a:rPr lang="en-US" altLang="zh-CN" sz="2000" dirty="0"/>
              <a:t>red chirp), </a:t>
            </a:r>
            <a:r>
              <a:rPr lang="zh-CN" altLang="en-US" sz="2000" dirty="0"/>
              <a:t>导致被调制光信号的前沿发生频率蓝移，而后沿出现频率红移</a:t>
            </a:r>
          </a:p>
          <a:p>
            <a:pPr lvl="2" algn="just" eaLnBrk="1" hangingPunct="1"/>
            <a:r>
              <a:rPr lang="zh-CN" altLang="en-US" sz="2000" dirty="0">
                <a:sym typeface="Symbol" pitchFamily="18" charset="2"/>
              </a:rPr>
              <a:t></a:t>
            </a:r>
            <a:r>
              <a:rPr lang="zh-CN" altLang="en-US" sz="2000" dirty="0"/>
              <a:t> </a:t>
            </a:r>
            <a:r>
              <a:rPr lang="en-US" altLang="zh-CN" sz="2000" dirty="0"/>
              <a:t>&lt; 0 </a:t>
            </a:r>
            <a:r>
              <a:rPr lang="zh-CN" altLang="en-US" sz="2000" dirty="0"/>
              <a:t>称为负啁啾</a:t>
            </a:r>
            <a:r>
              <a:rPr lang="en-US" altLang="zh-CN" sz="2000" dirty="0"/>
              <a:t>(</a:t>
            </a:r>
            <a:r>
              <a:rPr lang="zh-CN" altLang="en-US" sz="2000" dirty="0"/>
              <a:t>或</a:t>
            </a:r>
            <a:r>
              <a:rPr lang="en-US" altLang="zh-CN" sz="2000" dirty="0"/>
              <a:t>blue chirp)</a:t>
            </a:r>
            <a:r>
              <a:rPr lang="zh-CN" altLang="en-US" sz="2000" dirty="0"/>
              <a:t>，引起被调制信号的前沿发生频率红移，而后沿出现频率蓝移</a:t>
            </a:r>
          </a:p>
        </p:txBody>
      </p:sp>
      <p:sp>
        <p:nvSpPr>
          <p:cNvPr id="2" name="页脚占位符 1">
            <a:extLst>
              <a:ext uri="{FF2B5EF4-FFF2-40B4-BE49-F238E27FC236}">
                <a16:creationId xmlns:a16="http://schemas.microsoft.com/office/drawing/2014/main" id="{32D7B570-14CE-4509-B30D-17D771E966EB}"/>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9FE92E0-9867-4877-BEC2-7508EBE8B29B}"/>
              </a:ext>
            </a:extLst>
          </p:cNvPr>
          <p:cNvSpPr>
            <a:spLocks noGrp="1"/>
          </p:cNvSpPr>
          <p:nvPr>
            <p:ph type="sldNum" sz="quarter" idx="12"/>
          </p:nvPr>
        </p:nvSpPr>
        <p:spPr/>
        <p:txBody>
          <a:bodyPr/>
          <a:lstStyle/>
          <a:p>
            <a:pPr>
              <a:defRPr/>
            </a:pPr>
            <a:fld id="{FE50F384-8220-4DD5-802A-639C07BA34CD}" type="slidenum">
              <a:rPr lang="en-US" altLang="zh-CN" smtClean="0"/>
              <a:pPr>
                <a:defRPr/>
              </a:pPr>
              <a:t>40</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eaLnBrk="1" hangingPunct="1"/>
            <a:r>
              <a:rPr lang="zh-CN" altLang="en-US" dirty="0">
                <a:solidFill>
                  <a:schemeClr val="tx1"/>
                </a:solidFill>
              </a:rPr>
              <a:t>量子阱电吸收调制器</a:t>
            </a:r>
          </a:p>
        </p:txBody>
      </p:sp>
      <p:sp>
        <p:nvSpPr>
          <p:cNvPr id="32774" name="Rectangle 3"/>
          <p:cNvSpPr>
            <a:spLocks noGrp="1" noChangeArrowheads="1"/>
          </p:cNvSpPr>
          <p:nvPr>
            <p:ph type="body" idx="1"/>
          </p:nvPr>
        </p:nvSpPr>
        <p:spPr>
          <a:xfrm>
            <a:off x="685799" y="1844824"/>
            <a:ext cx="7820891" cy="4114800"/>
          </a:xfrm>
        </p:spPr>
        <p:txBody>
          <a:bodyPr/>
          <a:lstStyle/>
          <a:p>
            <a:pPr algn="just" eaLnBrk="1" hangingPunct="1"/>
            <a:r>
              <a:rPr lang="zh-CN" altLang="en-US" b="1" dirty="0"/>
              <a:t>啁啾特性</a:t>
            </a:r>
          </a:p>
          <a:p>
            <a:pPr lvl="1" algn="just" eaLnBrk="1" hangingPunct="1"/>
            <a:r>
              <a:rPr lang="zh-CN" altLang="en-US" sz="2400" dirty="0"/>
              <a:t>电吸收调制器一般具有正的啁啾因子</a:t>
            </a:r>
            <a:r>
              <a:rPr lang="zh-CN" altLang="en-US" sz="2400" dirty="0">
                <a:sym typeface="Symbol" pitchFamily="18" charset="2"/>
              </a:rPr>
              <a:t></a:t>
            </a:r>
          </a:p>
          <a:p>
            <a:pPr lvl="1" algn="just" eaLnBrk="1" hangingPunct="1"/>
            <a:r>
              <a:rPr lang="zh-CN" altLang="en-US" sz="2400" dirty="0"/>
              <a:t>啁啾主要受多量子阱材料与工作波长的影响</a:t>
            </a:r>
          </a:p>
          <a:p>
            <a:pPr lvl="2" algn="just" eaLnBrk="1" hangingPunct="1"/>
            <a:r>
              <a:rPr lang="zh-CN" altLang="en-US" sz="2000" dirty="0"/>
              <a:t>合理地设计调制器的多量子阱材料吸边与入射波长的失谐量</a:t>
            </a:r>
            <a:r>
              <a:rPr lang="zh-CN" altLang="en-US" sz="2000" dirty="0">
                <a:sym typeface="Symbol" pitchFamily="18" charset="2"/>
              </a:rPr>
              <a:t>或者阱垒材料能带不连续量，可以</a:t>
            </a:r>
            <a:r>
              <a:rPr lang="zh-CN" altLang="en-US" sz="2000" dirty="0"/>
              <a:t>改变电吸收调制器的啁啾因子</a:t>
            </a:r>
          </a:p>
          <a:p>
            <a:pPr lvl="2" algn="just" eaLnBrk="1" hangingPunct="1"/>
            <a:r>
              <a:rPr lang="zh-CN" altLang="en-US" sz="2000" dirty="0"/>
              <a:t>调整调制器的工作电压也可以获得不同的啁啾因子，一般情况下电压越大，其啁啾因子越小</a:t>
            </a:r>
          </a:p>
        </p:txBody>
      </p:sp>
      <p:sp>
        <p:nvSpPr>
          <p:cNvPr id="2" name="页脚占位符 1">
            <a:extLst>
              <a:ext uri="{FF2B5EF4-FFF2-40B4-BE49-F238E27FC236}">
                <a16:creationId xmlns:a16="http://schemas.microsoft.com/office/drawing/2014/main" id="{17D3F272-CDDC-41F5-A06E-F0A1BBC1F068}"/>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BC8DF32D-49C1-4D7F-999D-7641979447B0}"/>
              </a:ext>
            </a:extLst>
          </p:cNvPr>
          <p:cNvSpPr>
            <a:spLocks noGrp="1"/>
          </p:cNvSpPr>
          <p:nvPr>
            <p:ph type="sldNum" sz="quarter" idx="12"/>
          </p:nvPr>
        </p:nvSpPr>
        <p:spPr/>
        <p:txBody>
          <a:bodyPr/>
          <a:lstStyle/>
          <a:p>
            <a:pPr>
              <a:defRPr/>
            </a:pPr>
            <a:fld id="{FE50F384-8220-4DD5-802A-639C07BA34CD}" type="slidenum">
              <a:rPr lang="en-US" altLang="zh-CN" smtClean="0"/>
              <a:pPr>
                <a:defRPr/>
              </a:pPr>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en-US" altLang="zh-CN" dirty="0"/>
              <a:t>8.2.2 M-Z</a:t>
            </a:r>
            <a:r>
              <a:rPr lang="zh-CN" altLang="zh-CN" dirty="0"/>
              <a:t>型半导体调制器</a:t>
            </a:r>
            <a:br>
              <a:rPr lang="en-US" altLang="zh-CN" dirty="0"/>
            </a:br>
            <a:r>
              <a:rPr lang="zh-CN" altLang="zh-CN" dirty="0"/>
              <a:t>基本原理与工作特性</a:t>
            </a:r>
            <a:endParaRPr lang="zh-CN" altLang="en-US" dirty="0">
              <a:solidFill>
                <a:schemeClr val="tx1"/>
              </a:solidFill>
            </a:endParaRPr>
          </a:p>
        </p:txBody>
      </p:sp>
      <p:grpSp>
        <p:nvGrpSpPr>
          <p:cNvPr id="33798" name="Group 5"/>
          <p:cNvGrpSpPr>
            <a:grpSpLocks/>
          </p:cNvGrpSpPr>
          <p:nvPr/>
        </p:nvGrpSpPr>
        <p:grpSpPr bwMode="auto">
          <a:xfrm>
            <a:off x="1403648" y="1936984"/>
            <a:ext cx="6336704" cy="4228506"/>
            <a:chOff x="2160" y="8340"/>
            <a:chExt cx="7020" cy="6239"/>
          </a:xfrm>
        </p:grpSpPr>
        <p:pic>
          <p:nvPicPr>
            <p:cNvPr id="33799" name="Picture 6" descr="figure\hzb1.bmp"/>
            <p:cNvPicPr>
              <a:picLocks noChangeAspect="1" noChangeArrowheads="1"/>
            </p:cNvPicPr>
            <p:nvPr/>
          </p:nvPicPr>
          <p:blipFill>
            <a:blip r:embed="rId2" cstate="print"/>
            <a:srcRect b="9628"/>
            <a:stretch>
              <a:fillRect/>
            </a:stretch>
          </p:blipFill>
          <p:spPr bwMode="auto">
            <a:xfrm>
              <a:off x="2160" y="8340"/>
              <a:ext cx="7020" cy="5268"/>
            </a:xfrm>
            <a:prstGeom prst="rect">
              <a:avLst/>
            </a:prstGeom>
            <a:noFill/>
            <a:ln w="9525">
              <a:noFill/>
              <a:miter lim="800000"/>
              <a:headEnd/>
              <a:tailEnd/>
            </a:ln>
          </p:spPr>
        </p:pic>
        <p:sp>
          <p:nvSpPr>
            <p:cNvPr id="33800" name="Text Box 7"/>
            <p:cNvSpPr txBox="1">
              <a:spLocks noChangeArrowheads="1"/>
            </p:cNvSpPr>
            <p:nvPr/>
          </p:nvSpPr>
          <p:spPr bwMode="auto">
            <a:xfrm>
              <a:off x="2160" y="13859"/>
              <a:ext cx="7020" cy="720"/>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Times New Roman" panose="02020603050405020304" pitchFamily="18" charset="0"/>
                  <a:ea typeface="宋体" panose="02010600030101010101" pitchFamily="2" charset="-122"/>
                </a:rPr>
                <a:t>图 </a:t>
              </a:r>
              <a:r>
                <a:rPr lang="en-US" altLang="zh-CN" sz="2000" dirty="0">
                  <a:latin typeface="Times New Roman" panose="02020603050405020304" pitchFamily="18" charset="0"/>
                  <a:ea typeface="宋体" panose="02010600030101010101" pitchFamily="2" charset="-122"/>
                </a:rPr>
                <a:t>8.7 </a:t>
              </a:r>
              <a:r>
                <a:rPr lang="zh-CN" altLang="en-US" sz="2000" dirty="0">
                  <a:latin typeface="Times New Roman" panose="02020603050405020304" pitchFamily="18" charset="0"/>
                  <a:ea typeface="宋体" panose="02010600030101010101" pitchFamily="2" charset="-122"/>
                </a:rPr>
                <a:t>一个典型的半导体多量子阱</a:t>
              </a:r>
              <a:r>
                <a:rPr lang="en-US" altLang="zh-CN" sz="2000" dirty="0">
                  <a:latin typeface="Times New Roman" panose="02020603050405020304" pitchFamily="18" charset="0"/>
                  <a:ea typeface="宋体" panose="02010600030101010101" pitchFamily="2" charset="-122"/>
                </a:rPr>
                <a:t>M-Z</a:t>
              </a:r>
              <a:r>
                <a:rPr lang="zh-CN" altLang="en-US" sz="2000" dirty="0">
                  <a:latin typeface="Times New Roman" panose="02020603050405020304" pitchFamily="18" charset="0"/>
                  <a:ea typeface="宋体" panose="02010600030101010101" pitchFamily="2" charset="-122"/>
                </a:rPr>
                <a:t>调制器</a:t>
              </a:r>
            </a:p>
          </p:txBody>
        </p:sp>
      </p:grpSp>
      <p:sp>
        <p:nvSpPr>
          <p:cNvPr id="2" name="页脚占位符 1">
            <a:extLst>
              <a:ext uri="{FF2B5EF4-FFF2-40B4-BE49-F238E27FC236}">
                <a16:creationId xmlns:a16="http://schemas.microsoft.com/office/drawing/2014/main" id="{F432B4DE-C3D3-4457-8469-BEB7A71DB267}"/>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F2DDFE0-6435-4AEE-8CBE-B4810BD29799}"/>
              </a:ext>
            </a:extLst>
          </p:cNvPr>
          <p:cNvSpPr>
            <a:spLocks noGrp="1"/>
          </p:cNvSpPr>
          <p:nvPr>
            <p:ph type="sldNum" sz="quarter" idx="12"/>
          </p:nvPr>
        </p:nvSpPr>
        <p:spPr/>
        <p:txBody>
          <a:bodyPr/>
          <a:lstStyle/>
          <a:p>
            <a:pPr>
              <a:defRPr/>
            </a:pPr>
            <a:fld id="{FE50F384-8220-4DD5-802A-639C07BA34CD}" type="slidenum">
              <a:rPr lang="en-US" altLang="zh-CN" smtClean="0"/>
              <a:pPr>
                <a:defRPr/>
              </a:pPr>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en-US" altLang="zh-CN" dirty="0"/>
              <a:t>M-Z</a:t>
            </a:r>
            <a:r>
              <a:rPr lang="zh-CN" altLang="zh-CN" dirty="0"/>
              <a:t>型半导体调制器</a:t>
            </a:r>
            <a:br>
              <a:rPr lang="en-US" altLang="zh-CN" dirty="0"/>
            </a:br>
            <a:r>
              <a:rPr lang="zh-CN" altLang="zh-CN" dirty="0"/>
              <a:t>基本原理与工作特性</a:t>
            </a:r>
            <a:endParaRPr lang="zh-CN" altLang="en-US" dirty="0"/>
          </a:p>
        </p:txBody>
      </p:sp>
      <p:sp>
        <p:nvSpPr>
          <p:cNvPr id="2" name="页脚占位符 1">
            <a:extLst>
              <a:ext uri="{FF2B5EF4-FFF2-40B4-BE49-F238E27FC236}">
                <a16:creationId xmlns:a16="http://schemas.microsoft.com/office/drawing/2014/main" id="{FABEA8A0-3C89-47B7-89C2-1E38D9CE1B22}"/>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73907077-E715-420C-ACCA-01C6C503E216}"/>
              </a:ext>
            </a:extLst>
          </p:cNvPr>
          <p:cNvSpPr>
            <a:spLocks noGrp="1"/>
          </p:cNvSpPr>
          <p:nvPr>
            <p:ph type="sldNum" sz="quarter" idx="12"/>
          </p:nvPr>
        </p:nvSpPr>
        <p:spPr/>
        <p:txBody>
          <a:bodyPr/>
          <a:lstStyle/>
          <a:p>
            <a:pPr>
              <a:defRPr/>
            </a:pPr>
            <a:fld id="{FE50F384-8220-4DD5-802A-639C07BA34CD}" type="slidenum">
              <a:rPr lang="en-US" altLang="zh-CN" smtClean="0"/>
              <a:pPr>
                <a:defRPr/>
              </a:pPr>
              <a:t>43</a:t>
            </a:fld>
            <a:endParaRPr lang="en-US" altLang="zh-CN" dirty="0"/>
          </a:p>
        </p:txBody>
      </p:sp>
      <p:grpSp>
        <p:nvGrpSpPr>
          <p:cNvPr id="4" name="组合 3">
            <a:extLst>
              <a:ext uri="{FF2B5EF4-FFF2-40B4-BE49-F238E27FC236}">
                <a16:creationId xmlns:a16="http://schemas.microsoft.com/office/drawing/2014/main" id="{9D2D5213-0D57-4F6E-8493-F7D17BD41F40}"/>
              </a:ext>
            </a:extLst>
          </p:cNvPr>
          <p:cNvGrpSpPr/>
          <p:nvPr/>
        </p:nvGrpSpPr>
        <p:grpSpPr>
          <a:xfrm>
            <a:off x="638566" y="2406285"/>
            <a:ext cx="7866868" cy="3180664"/>
            <a:chOff x="9492" y="2558022"/>
            <a:chExt cx="7866868" cy="3180664"/>
          </a:xfrm>
        </p:grpSpPr>
        <p:pic>
          <p:nvPicPr>
            <p:cNvPr id="7" name="Picture 6" descr="figure\hzb2.bmp">
              <a:extLst>
                <a:ext uri="{FF2B5EF4-FFF2-40B4-BE49-F238E27FC236}">
                  <a16:creationId xmlns:a16="http://schemas.microsoft.com/office/drawing/2014/main" id="{BAE7D9F0-D2B2-4DF9-A8B4-53CEEB48508A}"/>
                </a:ext>
              </a:extLst>
            </p:cNvPr>
            <p:cNvPicPr>
              <a:picLocks noChangeAspect="1" noChangeArrowheads="1"/>
            </p:cNvPicPr>
            <p:nvPr/>
          </p:nvPicPr>
          <p:blipFill rotWithShape="1">
            <a:blip r:embed="rId2" cstate="print"/>
            <a:srcRect t="50238"/>
            <a:stretch/>
          </p:blipFill>
          <p:spPr bwMode="auto">
            <a:xfrm>
              <a:off x="3552551" y="2622126"/>
              <a:ext cx="4323809" cy="2398771"/>
            </a:xfrm>
            <a:prstGeom prst="rect">
              <a:avLst/>
            </a:prstGeom>
            <a:noFill/>
            <a:ln w="9525">
              <a:noFill/>
              <a:miter lim="800000"/>
              <a:headEnd/>
              <a:tailEnd/>
            </a:ln>
          </p:spPr>
        </p:pic>
        <p:pic>
          <p:nvPicPr>
            <p:cNvPr id="35847" name="Picture 6" descr="figure\hzb2.bmp"/>
            <p:cNvPicPr>
              <a:picLocks noChangeAspect="1" noChangeArrowheads="1"/>
            </p:cNvPicPr>
            <p:nvPr/>
          </p:nvPicPr>
          <p:blipFill rotWithShape="1">
            <a:blip r:embed="rId2" cstate="print"/>
            <a:srcRect b="50238"/>
            <a:stretch/>
          </p:blipFill>
          <p:spPr bwMode="auto">
            <a:xfrm>
              <a:off x="9492" y="2558022"/>
              <a:ext cx="4323808" cy="2398769"/>
            </a:xfrm>
            <a:prstGeom prst="rect">
              <a:avLst/>
            </a:prstGeom>
            <a:noFill/>
            <a:ln w="9525">
              <a:noFill/>
              <a:miter lim="800000"/>
              <a:headEnd/>
              <a:tailEnd/>
            </a:ln>
          </p:spPr>
        </p:pic>
        <p:sp>
          <p:nvSpPr>
            <p:cNvPr id="35846" name="Text Box 5"/>
            <p:cNvSpPr txBox="1">
              <a:spLocks noChangeArrowheads="1"/>
            </p:cNvSpPr>
            <p:nvPr/>
          </p:nvSpPr>
          <p:spPr bwMode="auto">
            <a:xfrm>
              <a:off x="1323400" y="5129086"/>
              <a:ext cx="6019800" cy="609600"/>
            </a:xfrm>
            <a:prstGeom prst="rect">
              <a:avLst/>
            </a:prstGeom>
            <a:noFill/>
            <a:ln w="9525">
              <a:noFill/>
              <a:miter lim="800000"/>
              <a:headEnd/>
              <a:tailEnd/>
            </a:ln>
          </p:spPr>
          <p:txBody>
            <a:bodyPr/>
            <a:lstStyle/>
            <a:p>
              <a:pPr algn="just"/>
              <a:r>
                <a:rPr lang="zh-CN" altLang="en-US" sz="2000" dirty="0"/>
                <a:t>图 </a:t>
              </a:r>
              <a:r>
                <a:rPr lang="en-US" altLang="zh-CN" sz="2000" dirty="0"/>
                <a:t>8.8 </a:t>
              </a:r>
              <a:r>
                <a:rPr lang="zh-CN" altLang="en-US" sz="2000" dirty="0"/>
                <a:t>多量子阱</a:t>
              </a:r>
              <a:r>
                <a:rPr lang="en-US" altLang="zh-CN" sz="2000" dirty="0"/>
                <a:t>M-Z</a:t>
              </a:r>
              <a:r>
                <a:rPr lang="zh-CN" altLang="en-US" sz="2000" dirty="0"/>
                <a:t>调制器传输特性。</a:t>
              </a:r>
              <a:r>
                <a:rPr lang="en-US" altLang="zh-CN" sz="2000" dirty="0"/>
                <a:t>(a)TE  (b)TM</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en-US" altLang="zh-CN" dirty="0"/>
              <a:t>M-Z</a:t>
            </a:r>
            <a:r>
              <a:rPr lang="zh-CN" altLang="zh-CN" dirty="0"/>
              <a:t>型半导体调制器</a:t>
            </a:r>
            <a:br>
              <a:rPr lang="en-US" altLang="zh-CN" dirty="0"/>
            </a:br>
            <a:r>
              <a:rPr lang="zh-CN" altLang="zh-CN" dirty="0"/>
              <a:t>基本原理与工作特性</a:t>
            </a:r>
            <a:endParaRPr lang="zh-CN" altLang="en-US" dirty="0"/>
          </a:p>
        </p:txBody>
      </p:sp>
      <p:sp>
        <p:nvSpPr>
          <p:cNvPr id="34822" name="Rectangle 3"/>
          <p:cNvSpPr>
            <a:spLocks noGrp="1" noChangeArrowheads="1"/>
          </p:cNvSpPr>
          <p:nvPr>
            <p:ph type="body" idx="1"/>
          </p:nvPr>
        </p:nvSpPr>
        <p:spPr>
          <a:xfrm>
            <a:off x="251520" y="1988840"/>
            <a:ext cx="8206680" cy="4114800"/>
          </a:xfrm>
        </p:spPr>
        <p:txBody>
          <a:bodyPr/>
          <a:lstStyle/>
          <a:p>
            <a:pPr lvl="1" algn="just" eaLnBrk="1" hangingPunct="1">
              <a:buFont typeface="Arial" panose="020B0604020202020204" pitchFamily="34" charset="0"/>
              <a:buChar char="•"/>
            </a:pPr>
            <a:r>
              <a:rPr lang="zh-CN" altLang="en-US" dirty="0"/>
              <a:t>图</a:t>
            </a:r>
            <a:r>
              <a:rPr lang="en-US" altLang="zh-CN" dirty="0"/>
              <a:t>8.7</a:t>
            </a:r>
            <a:r>
              <a:rPr lang="zh-CN" altLang="en-US" dirty="0"/>
              <a:t>为一典型的半导体多量子阱</a:t>
            </a:r>
            <a:r>
              <a:rPr lang="en-US" altLang="zh-CN" dirty="0"/>
              <a:t>M-Z</a:t>
            </a:r>
            <a:r>
              <a:rPr lang="zh-CN" altLang="en-US" dirty="0"/>
              <a:t>调制器，其将入射光分为两路，利用材料的折射率随外加电场而改变的特性，对两路光的相位关系进行调制，当它们再相遇时发生干涉，实现对光强度的调制</a:t>
            </a:r>
          </a:p>
          <a:p>
            <a:pPr lvl="1" algn="just" eaLnBrk="1" hangingPunct="1">
              <a:buFont typeface="Arial" panose="020B0604020202020204" pitchFamily="34" charset="0"/>
              <a:buChar char="•"/>
            </a:pPr>
            <a:r>
              <a:rPr lang="en-US" altLang="zh-CN" dirty="0"/>
              <a:t>M-Z</a:t>
            </a:r>
            <a:r>
              <a:rPr lang="zh-CN" altLang="en-US" dirty="0"/>
              <a:t>调制器的传输特性是周期性的，如图</a:t>
            </a:r>
            <a:r>
              <a:rPr lang="en-US" altLang="zh-CN" dirty="0"/>
              <a:t>8.8</a:t>
            </a:r>
            <a:r>
              <a:rPr lang="zh-CN" altLang="en-US" dirty="0"/>
              <a:t>所示，因而，调制器可以选择不同的工作点。从图中还可以看出，调制器的工作特性是与偏振有关的</a:t>
            </a:r>
          </a:p>
        </p:txBody>
      </p:sp>
      <p:sp>
        <p:nvSpPr>
          <p:cNvPr id="2" name="页脚占位符 1">
            <a:extLst>
              <a:ext uri="{FF2B5EF4-FFF2-40B4-BE49-F238E27FC236}">
                <a16:creationId xmlns:a16="http://schemas.microsoft.com/office/drawing/2014/main" id="{3271B846-1C13-48C5-B9F4-814667C370C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66930FA3-C074-46BA-9929-4A202C2CBA11}"/>
              </a:ext>
            </a:extLst>
          </p:cNvPr>
          <p:cNvSpPr>
            <a:spLocks noGrp="1"/>
          </p:cNvSpPr>
          <p:nvPr>
            <p:ph type="sldNum" sz="quarter" idx="12"/>
          </p:nvPr>
        </p:nvSpPr>
        <p:spPr/>
        <p:txBody>
          <a:bodyPr/>
          <a:lstStyle/>
          <a:p>
            <a:pPr>
              <a:defRPr/>
            </a:pPr>
            <a:fld id="{FE50F384-8220-4DD5-802A-639C07BA34CD}" type="slidenum">
              <a:rPr lang="en-US" altLang="zh-CN" smtClean="0"/>
              <a:pPr>
                <a:defRPr/>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pPr eaLnBrk="1" hangingPunct="1"/>
            <a:r>
              <a:rPr lang="en-US" altLang="zh-CN" dirty="0"/>
              <a:t>M-Z</a:t>
            </a:r>
            <a:r>
              <a:rPr lang="zh-CN" altLang="zh-CN" dirty="0"/>
              <a:t>型半导体调制器</a:t>
            </a:r>
            <a:r>
              <a:rPr lang="zh-CN" altLang="en-US" dirty="0"/>
              <a:t>性能参数</a:t>
            </a:r>
            <a:endParaRPr lang="zh-CN" altLang="en-US" dirty="0">
              <a:solidFill>
                <a:schemeClr val="tx1"/>
              </a:solidFill>
            </a:endParaRPr>
          </a:p>
        </p:txBody>
      </p:sp>
      <p:sp>
        <p:nvSpPr>
          <p:cNvPr id="36870" name="Rectangle 3"/>
          <p:cNvSpPr>
            <a:spLocks noGrp="1" noChangeArrowheads="1"/>
          </p:cNvSpPr>
          <p:nvPr>
            <p:ph type="body" idx="1"/>
          </p:nvPr>
        </p:nvSpPr>
        <p:spPr>
          <a:xfrm>
            <a:off x="612676" y="1978496"/>
            <a:ext cx="7918648" cy="4114800"/>
          </a:xfrm>
        </p:spPr>
        <p:txBody>
          <a:bodyPr/>
          <a:lstStyle/>
          <a:p>
            <a:pPr algn="just" eaLnBrk="1" hangingPunct="1"/>
            <a:r>
              <a:rPr lang="zh-CN" altLang="en-US" dirty="0"/>
              <a:t>与其它调制器一样，表征</a:t>
            </a:r>
            <a:r>
              <a:rPr lang="en-US" altLang="zh-CN" dirty="0"/>
              <a:t>M-Z</a:t>
            </a:r>
            <a:r>
              <a:rPr lang="zh-CN" altLang="en-US" dirty="0"/>
              <a:t>调制器性能的主要参数为：消光比、调制电压、插入损耗、小信号调制带宽以及啁啾因子</a:t>
            </a:r>
          </a:p>
          <a:p>
            <a:pPr algn="just" eaLnBrk="1" hangingPunct="1"/>
            <a:r>
              <a:rPr lang="zh-CN" altLang="en-US" dirty="0"/>
              <a:t>但在具体考虑上，与</a:t>
            </a:r>
            <a:r>
              <a:rPr lang="en-US" altLang="zh-CN" dirty="0"/>
              <a:t>EA</a:t>
            </a:r>
            <a:r>
              <a:rPr lang="zh-CN" altLang="en-US" dirty="0"/>
              <a:t>调制器和铌酸锂晶体的</a:t>
            </a:r>
            <a:r>
              <a:rPr lang="en-US" altLang="zh-CN" dirty="0"/>
              <a:t>M-Z</a:t>
            </a:r>
            <a:r>
              <a:rPr lang="zh-CN" altLang="en-US" dirty="0"/>
              <a:t>调制器都存在不同之处</a:t>
            </a:r>
          </a:p>
          <a:p>
            <a:pPr algn="just" eaLnBrk="1" hangingPunct="1"/>
            <a:endParaRPr lang="en-US" altLang="zh-CN" dirty="0"/>
          </a:p>
        </p:txBody>
      </p:sp>
      <p:sp>
        <p:nvSpPr>
          <p:cNvPr id="2" name="页脚占位符 1">
            <a:extLst>
              <a:ext uri="{FF2B5EF4-FFF2-40B4-BE49-F238E27FC236}">
                <a16:creationId xmlns:a16="http://schemas.microsoft.com/office/drawing/2014/main" id="{62B3A6E7-4106-4C4F-889C-19EDC36E92D7}"/>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D185FB3-F7AF-471D-B314-0EB7FB5380A8}"/>
              </a:ext>
            </a:extLst>
          </p:cNvPr>
          <p:cNvSpPr>
            <a:spLocks noGrp="1"/>
          </p:cNvSpPr>
          <p:nvPr>
            <p:ph type="sldNum" sz="quarter" idx="12"/>
          </p:nvPr>
        </p:nvSpPr>
        <p:spPr/>
        <p:txBody>
          <a:bodyPr/>
          <a:lstStyle/>
          <a:p>
            <a:pPr>
              <a:defRPr/>
            </a:pPr>
            <a:fld id="{FE50F384-8220-4DD5-802A-639C07BA34CD}" type="slidenum">
              <a:rPr lang="en-US" altLang="zh-CN" smtClean="0"/>
              <a:pPr>
                <a:defRPr/>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pPr eaLnBrk="1" hangingPunct="1"/>
            <a:r>
              <a:rPr lang="zh-CN" altLang="en-US" dirty="0"/>
              <a:t>消光比与调制电压</a:t>
            </a:r>
            <a:endParaRPr lang="zh-CN" altLang="en-US" dirty="0">
              <a:solidFill>
                <a:schemeClr val="tx1"/>
              </a:solidFill>
            </a:endParaRPr>
          </a:p>
        </p:txBody>
      </p:sp>
      <p:sp>
        <p:nvSpPr>
          <p:cNvPr id="37894" name="Rectangle 3"/>
          <p:cNvSpPr>
            <a:spLocks noGrp="1" noChangeArrowheads="1"/>
          </p:cNvSpPr>
          <p:nvPr>
            <p:ph type="body" idx="1"/>
          </p:nvPr>
        </p:nvSpPr>
        <p:spPr>
          <a:xfrm>
            <a:off x="685799" y="1772816"/>
            <a:ext cx="7783945" cy="4114800"/>
          </a:xfrm>
        </p:spPr>
        <p:txBody>
          <a:bodyPr/>
          <a:lstStyle/>
          <a:p>
            <a:pPr algn="just" eaLnBrk="1" hangingPunct="1"/>
            <a:r>
              <a:rPr lang="zh-CN" altLang="en-US" dirty="0"/>
              <a:t>消光比与调制电压</a:t>
            </a:r>
          </a:p>
          <a:p>
            <a:pPr lvl="1" algn="just" eaLnBrk="1" hangingPunct="1"/>
            <a:r>
              <a:rPr lang="zh-CN" altLang="en-US" dirty="0"/>
              <a:t>多量子阱</a:t>
            </a:r>
            <a:r>
              <a:rPr lang="en-US" altLang="zh-CN" dirty="0"/>
              <a:t>M-Z</a:t>
            </a:r>
            <a:r>
              <a:rPr lang="zh-CN" altLang="en-US" dirty="0"/>
              <a:t>调制器的消光比主要与器件的结构、工作方式、分支结构的功率分配比等都有关</a:t>
            </a:r>
          </a:p>
          <a:p>
            <a:pPr lvl="1" algn="just" eaLnBrk="1" hangingPunct="1"/>
            <a:r>
              <a:rPr lang="zh-CN" altLang="en-US" dirty="0"/>
              <a:t>如果在输出端两路光汇合时，它们正好是相位相反、强度相等，则可以得到最为理想的消光比</a:t>
            </a:r>
          </a:p>
          <a:p>
            <a:pPr lvl="1" algn="just" eaLnBrk="1" hangingPunct="1"/>
            <a:r>
              <a:rPr lang="zh-CN" altLang="en-US" dirty="0"/>
              <a:t>通过调节分支结构，使较多光功率进入衰减较严重的那个臂中，会改善器件的消光特性</a:t>
            </a:r>
          </a:p>
        </p:txBody>
      </p:sp>
      <p:sp>
        <p:nvSpPr>
          <p:cNvPr id="2" name="页脚占位符 1">
            <a:extLst>
              <a:ext uri="{FF2B5EF4-FFF2-40B4-BE49-F238E27FC236}">
                <a16:creationId xmlns:a16="http://schemas.microsoft.com/office/drawing/2014/main" id="{23D1C558-B5F1-4B99-B6B2-D261F798ED1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77FD9C06-9BA9-4FD2-BDD6-27E00FE5F2AD}"/>
              </a:ext>
            </a:extLst>
          </p:cNvPr>
          <p:cNvSpPr>
            <a:spLocks noGrp="1"/>
          </p:cNvSpPr>
          <p:nvPr>
            <p:ph type="sldNum" sz="quarter" idx="12"/>
          </p:nvPr>
        </p:nvSpPr>
        <p:spPr/>
        <p:txBody>
          <a:bodyPr/>
          <a:lstStyle/>
          <a:p>
            <a:pPr>
              <a:defRPr/>
            </a:pPr>
            <a:fld id="{FE50F384-8220-4DD5-802A-639C07BA34CD}" type="slidenum">
              <a:rPr lang="en-US" altLang="zh-CN" smtClean="0"/>
              <a:pPr>
                <a:defRPr/>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pPr eaLnBrk="1" hangingPunct="1"/>
            <a:r>
              <a:rPr lang="zh-CN" altLang="en-US" dirty="0"/>
              <a:t>消光比与调制电压</a:t>
            </a:r>
            <a:endParaRPr lang="zh-CN" altLang="en-US" dirty="0">
              <a:solidFill>
                <a:schemeClr val="tx1"/>
              </a:solidFill>
            </a:endParaRPr>
          </a:p>
        </p:txBody>
      </p:sp>
      <p:sp>
        <p:nvSpPr>
          <p:cNvPr id="38918" name="Rectangle 3"/>
          <p:cNvSpPr>
            <a:spLocks noGrp="1" noChangeArrowheads="1"/>
          </p:cNvSpPr>
          <p:nvPr>
            <p:ph type="body" idx="1"/>
          </p:nvPr>
        </p:nvSpPr>
        <p:spPr/>
        <p:txBody>
          <a:bodyPr/>
          <a:lstStyle/>
          <a:p>
            <a:pPr lvl="1" algn="just" eaLnBrk="1" hangingPunct="1"/>
            <a:r>
              <a:rPr lang="zh-CN" altLang="en-US" dirty="0"/>
              <a:t>调制电压指为达到一定的消光比所需施加的驱动电压。由于获得大的峰</a:t>
            </a:r>
            <a:r>
              <a:rPr lang="en-US" altLang="zh-CN" dirty="0"/>
              <a:t>-</a:t>
            </a:r>
            <a:r>
              <a:rPr lang="zh-CN" altLang="en-US" dirty="0"/>
              <a:t>峰值输出电压的高频驱动电路很困难，所以要求调制电压越小越好</a:t>
            </a:r>
          </a:p>
          <a:p>
            <a:pPr lvl="1" algn="just" eaLnBrk="1" hangingPunct="1"/>
            <a:r>
              <a:rPr lang="en-US" altLang="zh-CN" dirty="0"/>
              <a:t>M-Z</a:t>
            </a:r>
            <a:r>
              <a:rPr lang="zh-CN" altLang="en-US" dirty="0"/>
              <a:t>调制器的调制电压大小一般可以由开关电压</a:t>
            </a:r>
            <a:r>
              <a:rPr lang="en-US" altLang="zh-CN" dirty="0"/>
              <a:t>V</a:t>
            </a:r>
            <a:r>
              <a:rPr lang="en-US" altLang="zh-CN" baseline="-25000" dirty="0">
                <a:sym typeface="Symbol" pitchFamily="18" charset="2"/>
              </a:rPr>
              <a:t></a:t>
            </a:r>
            <a:r>
              <a:rPr lang="zh-CN" altLang="en-US" dirty="0"/>
              <a:t>来衡量。通过增大</a:t>
            </a:r>
            <a:r>
              <a:rPr lang="zh-CN" altLang="en-US" dirty="0">
                <a:sym typeface="Symbol" pitchFamily="18" charset="2"/>
              </a:rPr>
              <a:t></a:t>
            </a:r>
            <a:r>
              <a:rPr lang="zh-CN" altLang="en-US" dirty="0"/>
              <a:t>、调制臂长度</a:t>
            </a:r>
            <a:r>
              <a:rPr lang="en-US" altLang="zh-CN" dirty="0"/>
              <a:t>L</a:t>
            </a:r>
            <a:r>
              <a:rPr lang="zh-CN" altLang="en-US" dirty="0"/>
              <a:t>和多量子阱材料的电光系数可以获得较小的调制电压</a:t>
            </a:r>
          </a:p>
        </p:txBody>
      </p:sp>
      <p:sp>
        <p:nvSpPr>
          <p:cNvPr id="2" name="页脚占位符 1">
            <a:extLst>
              <a:ext uri="{FF2B5EF4-FFF2-40B4-BE49-F238E27FC236}">
                <a16:creationId xmlns:a16="http://schemas.microsoft.com/office/drawing/2014/main" id="{B2BF27A0-E59F-441E-9D3E-F96E530CED7B}"/>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D46E2904-E0A5-4EB7-8758-EC5C75A24AA4}"/>
              </a:ext>
            </a:extLst>
          </p:cNvPr>
          <p:cNvSpPr>
            <a:spLocks noGrp="1"/>
          </p:cNvSpPr>
          <p:nvPr>
            <p:ph type="sldNum" sz="quarter" idx="12"/>
          </p:nvPr>
        </p:nvSpPr>
        <p:spPr/>
        <p:txBody>
          <a:bodyPr/>
          <a:lstStyle/>
          <a:p>
            <a:pPr>
              <a:defRPr/>
            </a:pPr>
            <a:fld id="{FE50F384-8220-4DD5-802A-639C07BA34CD}" type="slidenum">
              <a:rPr lang="en-US" altLang="zh-CN" smtClean="0"/>
              <a:pPr>
                <a:defRPr/>
              </a:pPr>
              <a:t>47</a:t>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p:txBody>
          <a:bodyPr/>
          <a:lstStyle/>
          <a:p>
            <a:pPr eaLnBrk="1" hangingPunct="1"/>
            <a:r>
              <a:rPr lang="zh-CN" altLang="en-US" dirty="0"/>
              <a:t>消光比与调制电压</a:t>
            </a:r>
            <a:endParaRPr lang="zh-CN" altLang="en-US" dirty="0">
              <a:solidFill>
                <a:schemeClr val="tx1"/>
              </a:solidFill>
            </a:endParaRPr>
          </a:p>
        </p:txBody>
      </p:sp>
      <p:sp>
        <p:nvSpPr>
          <p:cNvPr id="39942" name="Rectangle 3"/>
          <p:cNvSpPr>
            <a:spLocks noGrp="1" noChangeArrowheads="1"/>
          </p:cNvSpPr>
          <p:nvPr>
            <p:ph idx="1"/>
          </p:nvPr>
        </p:nvSpPr>
        <p:spPr/>
        <p:txBody>
          <a:bodyPr/>
          <a:lstStyle/>
          <a:p>
            <a:pPr lvl="1" algn="just" eaLnBrk="1" hangingPunct="1"/>
            <a:r>
              <a:rPr lang="zh-CN" altLang="en-US" dirty="0"/>
              <a:t>调制电压与工作波长，确切地说是工作波长与材料激子吸收峰的失谐量，以及偏置电压有关。在较大的偏置电压或较小的失谐量下可以获得较小的调制电压，但同时却降低了消光比</a:t>
            </a:r>
          </a:p>
          <a:p>
            <a:pPr lvl="1" algn="just" eaLnBrk="1" hangingPunct="1"/>
            <a:r>
              <a:rPr lang="zh-CN" altLang="en-US" dirty="0"/>
              <a:t>需要根据实际的要求来权衡利弊</a:t>
            </a:r>
          </a:p>
          <a:p>
            <a:pPr lvl="1" algn="just" eaLnBrk="1" hangingPunct="1"/>
            <a:endParaRPr lang="en-US" altLang="zh-CN" dirty="0"/>
          </a:p>
        </p:txBody>
      </p:sp>
      <p:sp>
        <p:nvSpPr>
          <p:cNvPr id="2" name="页脚占位符 1">
            <a:extLst>
              <a:ext uri="{FF2B5EF4-FFF2-40B4-BE49-F238E27FC236}">
                <a16:creationId xmlns:a16="http://schemas.microsoft.com/office/drawing/2014/main" id="{7089E36D-DA71-4A7D-9171-C18234359630}"/>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2F2B2F17-F4B4-473B-838F-094A7514C43D}"/>
              </a:ext>
            </a:extLst>
          </p:cNvPr>
          <p:cNvSpPr>
            <a:spLocks noGrp="1"/>
          </p:cNvSpPr>
          <p:nvPr>
            <p:ph type="sldNum" sz="quarter" idx="12"/>
          </p:nvPr>
        </p:nvSpPr>
        <p:spPr/>
        <p:txBody>
          <a:bodyPr/>
          <a:lstStyle/>
          <a:p>
            <a:pPr>
              <a:defRPr/>
            </a:pPr>
            <a:fld id="{FE50F384-8220-4DD5-802A-639C07BA34CD}" type="slidenum">
              <a:rPr lang="en-US" altLang="zh-CN" smtClean="0"/>
              <a:pPr>
                <a:defRPr/>
              </a:pPr>
              <a:t>48</a:t>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a:xfrm>
            <a:off x="685800" y="629816"/>
            <a:ext cx="7772400" cy="1143000"/>
          </a:xfrm>
        </p:spPr>
        <p:txBody>
          <a:bodyPr/>
          <a:lstStyle/>
          <a:p>
            <a:pPr eaLnBrk="1" hangingPunct="1"/>
            <a:r>
              <a:rPr lang="zh-CN" altLang="en-US" dirty="0"/>
              <a:t>插入损耗</a:t>
            </a:r>
            <a:endParaRPr lang="zh-CN" altLang="en-US" dirty="0">
              <a:solidFill>
                <a:schemeClr val="tx1"/>
              </a:solidFill>
            </a:endParaRPr>
          </a:p>
        </p:txBody>
      </p:sp>
      <p:sp>
        <p:nvSpPr>
          <p:cNvPr id="40966" name="Rectangle 3"/>
          <p:cNvSpPr>
            <a:spLocks noGrp="1" noChangeArrowheads="1"/>
          </p:cNvSpPr>
          <p:nvPr>
            <p:ph type="body" idx="1"/>
          </p:nvPr>
        </p:nvSpPr>
        <p:spPr>
          <a:xfrm>
            <a:off x="685800" y="1762472"/>
            <a:ext cx="7772400" cy="4114800"/>
          </a:xfrm>
        </p:spPr>
        <p:txBody>
          <a:bodyPr/>
          <a:lstStyle/>
          <a:p>
            <a:pPr algn="just" eaLnBrk="1" hangingPunct="1"/>
            <a:r>
              <a:rPr lang="zh-CN" altLang="en-US" dirty="0"/>
              <a:t>插入损耗</a:t>
            </a:r>
          </a:p>
          <a:p>
            <a:pPr lvl="1" algn="just" eaLnBrk="1" hangingPunct="1"/>
            <a:r>
              <a:rPr lang="zh-CN" altLang="en-US" dirty="0"/>
              <a:t>对分立的</a:t>
            </a:r>
            <a:r>
              <a:rPr lang="en-US" altLang="zh-CN" dirty="0"/>
              <a:t>M-Z</a:t>
            </a:r>
            <a:r>
              <a:rPr lang="zh-CN" altLang="en-US" dirty="0"/>
              <a:t>调制器来说，插入损耗来源主要有输入输出耦合损耗、反射损耗、波导间的耦合损耗、弯曲波导的辐射损耗、分支结构的反射、辐射和散射损耗以及波导传播损耗等</a:t>
            </a:r>
          </a:p>
          <a:p>
            <a:pPr lvl="1" algn="just" eaLnBrk="1" hangingPunct="1"/>
            <a:r>
              <a:rPr lang="zh-CN" altLang="en-US" dirty="0"/>
              <a:t>通过优化波导结构和端面镀减反膜，可以减小耦合损耗和反射损耗</a:t>
            </a:r>
          </a:p>
          <a:p>
            <a:pPr lvl="1" algn="just" eaLnBrk="1" hangingPunct="1"/>
            <a:r>
              <a:rPr lang="zh-CN" altLang="en-US" dirty="0"/>
              <a:t>对弯曲和分支结构需要进行优化设计</a:t>
            </a:r>
          </a:p>
        </p:txBody>
      </p:sp>
      <p:sp>
        <p:nvSpPr>
          <p:cNvPr id="2" name="页脚占位符 1">
            <a:extLst>
              <a:ext uri="{FF2B5EF4-FFF2-40B4-BE49-F238E27FC236}">
                <a16:creationId xmlns:a16="http://schemas.microsoft.com/office/drawing/2014/main" id="{3E86065C-D36A-479A-AC6C-34DE9FC5D2F7}"/>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8800E37-9913-4045-92EB-955CC34A7DD7}"/>
              </a:ext>
            </a:extLst>
          </p:cNvPr>
          <p:cNvSpPr>
            <a:spLocks noGrp="1"/>
          </p:cNvSpPr>
          <p:nvPr>
            <p:ph type="sldNum" sz="quarter" idx="12"/>
          </p:nvPr>
        </p:nvSpPr>
        <p:spPr/>
        <p:txBody>
          <a:bodyPr/>
          <a:lstStyle/>
          <a:p>
            <a:pPr>
              <a:defRPr/>
            </a:pPr>
            <a:fld id="{FE50F384-8220-4DD5-802A-639C07BA34CD}" type="slidenum">
              <a:rPr lang="en-US" altLang="zh-CN" smtClean="0"/>
              <a:pPr>
                <a:defRPr/>
              </a:pPr>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745A4-4FEA-4ADD-A0D7-11F9A2E235FD}"/>
              </a:ext>
            </a:extLst>
          </p:cNvPr>
          <p:cNvSpPr>
            <a:spLocks noGrp="1"/>
          </p:cNvSpPr>
          <p:nvPr>
            <p:ph type="title"/>
          </p:nvPr>
        </p:nvSpPr>
        <p:spPr>
          <a:xfrm>
            <a:off x="684213" y="0"/>
            <a:ext cx="7772400" cy="1143000"/>
          </a:xfrm>
        </p:spPr>
        <p:txBody>
          <a:bodyPr/>
          <a:lstStyle/>
          <a:p>
            <a:pPr eaLnBrk="1" hangingPunct="1">
              <a:defRPr/>
            </a:pPr>
            <a:r>
              <a:rPr lang="zh-CN" altLang="en-US"/>
              <a:t>光子集成技术的发展</a:t>
            </a:r>
          </a:p>
        </p:txBody>
      </p:sp>
      <p:sp>
        <p:nvSpPr>
          <p:cNvPr id="38916" name="页脚占位符 4">
            <a:extLst>
              <a:ext uri="{FF2B5EF4-FFF2-40B4-BE49-F238E27FC236}">
                <a16:creationId xmlns:a16="http://schemas.microsoft.com/office/drawing/2014/main" id="{891125BD-C29D-41F0-AB34-27ED1779FFA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38917" name="灯片编号占位符 5">
            <a:extLst>
              <a:ext uri="{FF2B5EF4-FFF2-40B4-BE49-F238E27FC236}">
                <a16:creationId xmlns:a16="http://schemas.microsoft.com/office/drawing/2014/main" id="{5890E952-4D98-4D67-A719-9908F22E01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E43E95A2-790F-4256-81AE-9AE7A9254409}"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a:t>
            </a:fld>
            <a:endParaRPr lang="en-US" altLang="zh-CN" sz="1400" b="0">
              <a:latin typeface="Times New Roman" panose="02020603050405020304" pitchFamily="18" charset="0"/>
              <a:ea typeface="宋体" panose="02010600030101010101" pitchFamily="2" charset="-122"/>
            </a:endParaRPr>
          </a:p>
        </p:txBody>
      </p:sp>
      <p:pic>
        <p:nvPicPr>
          <p:cNvPr id="38918" name="Picture 5">
            <a:extLst>
              <a:ext uri="{FF2B5EF4-FFF2-40B4-BE49-F238E27FC236}">
                <a16:creationId xmlns:a16="http://schemas.microsoft.com/office/drawing/2014/main" id="{6A6235F9-DA0E-41FB-997B-26983E21D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5" r="-1163" b="-1363"/>
          <a:stretch>
            <a:fillRect/>
          </a:stretch>
        </p:blipFill>
        <p:spPr bwMode="auto">
          <a:xfrm>
            <a:off x="1258888" y="1196975"/>
            <a:ext cx="6842125" cy="4919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601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p:txBody>
          <a:bodyPr/>
          <a:lstStyle/>
          <a:p>
            <a:pPr eaLnBrk="1" hangingPunct="1"/>
            <a:r>
              <a:rPr lang="zh-CN" altLang="en-US" dirty="0"/>
              <a:t>调制带宽</a:t>
            </a:r>
            <a:endParaRPr lang="zh-CN" altLang="en-US" dirty="0">
              <a:solidFill>
                <a:schemeClr val="tx1"/>
              </a:solidFill>
            </a:endParaRPr>
          </a:p>
        </p:txBody>
      </p:sp>
      <p:sp>
        <p:nvSpPr>
          <p:cNvPr id="41990" name="Rectangle 3"/>
          <p:cNvSpPr>
            <a:spLocks noGrp="1" noChangeArrowheads="1"/>
          </p:cNvSpPr>
          <p:nvPr>
            <p:ph type="body" idx="1"/>
          </p:nvPr>
        </p:nvSpPr>
        <p:spPr>
          <a:xfrm>
            <a:off x="685800" y="1772816"/>
            <a:ext cx="7772400" cy="4114800"/>
          </a:xfrm>
        </p:spPr>
        <p:txBody>
          <a:bodyPr/>
          <a:lstStyle/>
          <a:p>
            <a:pPr algn="just" eaLnBrk="1" hangingPunct="1"/>
            <a:r>
              <a:rPr lang="zh-CN" altLang="en-US" dirty="0"/>
              <a:t>调制带宽</a:t>
            </a:r>
          </a:p>
          <a:p>
            <a:pPr lvl="1" algn="just" eaLnBrk="1" hangingPunct="1"/>
            <a:r>
              <a:rPr lang="zh-CN" altLang="en-US" dirty="0"/>
              <a:t>在集总参数电极条件下，调制带宽主要受限于调制器的等效电容。另外还需减小电极引线电感和电阻，以进一步提高调制带宽</a:t>
            </a:r>
          </a:p>
          <a:p>
            <a:pPr lvl="1" algn="just" eaLnBrk="1" hangingPunct="1"/>
            <a:r>
              <a:rPr lang="zh-CN" altLang="en-US" dirty="0"/>
              <a:t>通过优化多量子阱材料和工作条件，可以得到较小的</a:t>
            </a:r>
            <a:r>
              <a:rPr lang="en-US" altLang="zh-CN" dirty="0"/>
              <a:t>V</a:t>
            </a:r>
            <a:r>
              <a:rPr lang="en-US" altLang="zh-CN" baseline="-25000" dirty="0">
                <a:sym typeface="Symbol" pitchFamily="18" charset="2"/>
              </a:rPr>
              <a:t></a:t>
            </a:r>
            <a:r>
              <a:rPr lang="en-US" altLang="zh-CN" dirty="0"/>
              <a:t>L</a:t>
            </a:r>
            <a:r>
              <a:rPr lang="zh-CN" altLang="en-US" dirty="0"/>
              <a:t>，在相同的调制电压下，就可以减小调制臂的长度，有效地减小势垒电容和电极电容</a:t>
            </a:r>
          </a:p>
          <a:p>
            <a:pPr lvl="1" algn="just" eaLnBrk="1" hangingPunct="1"/>
            <a:r>
              <a:rPr lang="zh-CN" altLang="en-US" dirty="0"/>
              <a:t>高脊波导也可以减小势垒电容和电极电容</a:t>
            </a:r>
          </a:p>
        </p:txBody>
      </p:sp>
      <p:sp>
        <p:nvSpPr>
          <p:cNvPr id="2" name="页脚占位符 1">
            <a:extLst>
              <a:ext uri="{FF2B5EF4-FFF2-40B4-BE49-F238E27FC236}">
                <a16:creationId xmlns:a16="http://schemas.microsoft.com/office/drawing/2014/main" id="{1056F35C-CF75-45D3-9D17-B4521B2553F0}"/>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F71FC6E7-D3F5-43AD-BBC1-1796C1D5B815}"/>
              </a:ext>
            </a:extLst>
          </p:cNvPr>
          <p:cNvSpPr>
            <a:spLocks noGrp="1"/>
          </p:cNvSpPr>
          <p:nvPr>
            <p:ph type="sldNum" sz="quarter" idx="12"/>
          </p:nvPr>
        </p:nvSpPr>
        <p:spPr/>
        <p:txBody>
          <a:bodyPr/>
          <a:lstStyle/>
          <a:p>
            <a:pPr>
              <a:defRPr/>
            </a:pPr>
            <a:fld id="{FE50F384-8220-4DD5-802A-639C07BA34CD}" type="slidenum">
              <a:rPr lang="en-US" altLang="zh-CN" smtClean="0"/>
              <a:pPr>
                <a:defRPr/>
              </a:pPr>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p:txBody>
          <a:bodyPr/>
          <a:lstStyle/>
          <a:p>
            <a:pPr eaLnBrk="1" hangingPunct="1"/>
            <a:r>
              <a:rPr lang="zh-CN" altLang="en-US" dirty="0"/>
              <a:t>啁啾因子</a:t>
            </a:r>
            <a:endParaRPr lang="zh-CN" altLang="en-US" dirty="0">
              <a:solidFill>
                <a:schemeClr val="tx1"/>
              </a:solidFill>
            </a:endParaRPr>
          </a:p>
        </p:txBody>
      </p:sp>
      <p:sp>
        <p:nvSpPr>
          <p:cNvPr id="43014" name="Rectangle 3"/>
          <p:cNvSpPr>
            <a:spLocks noGrp="1" noChangeArrowheads="1"/>
          </p:cNvSpPr>
          <p:nvPr>
            <p:ph type="body" idx="1"/>
          </p:nvPr>
        </p:nvSpPr>
        <p:spPr>
          <a:xfrm>
            <a:off x="685800" y="1772816"/>
            <a:ext cx="7772400" cy="4114800"/>
          </a:xfrm>
        </p:spPr>
        <p:txBody>
          <a:bodyPr/>
          <a:lstStyle/>
          <a:p>
            <a:pPr algn="just" eaLnBrk="1" hangingPunct="1"/>
            <a:r>
              <a:rPr lang="zh-CN" altLang="en-US" dirty="0"/>
              <a:t>啁啾因子</a:t>
            </a:r>
          </a:p>
          <a:p>
            <a:pPr lvl="1" algn="just" eaLnBrk="1" hangingPunct="1"/>
            <a:r>
              <a:rPr lang="zh-CN" altLang="en-US" dirty="0"/>
              <a:t>在</a:t>
            </a:r>
            <a:r>
              <a:rPr lang="en-US" altLang="zh-CN" dirty="0"/>
              <a:t>M-Z</a:t>
            </a:r>
            <a:r>
              <a:rPr lang="zh-CN" altLang="en-US" dirty="0"/>
              <a:t>调制器中，啁啾因子与多量子阱材料的电光特性、失谐量、器件结构、工作方式和分支结构功率分配比有关。通过改变这些条件可以改变啁啾因子。在</a:t>
            </a:r>
            <a:r>
              <a:rPr lang="en-US" altLang="zh-CN" dirty="0"/>
              <a:t>M-Z</a:t>
            </a:r>
            <a:r>
              <a:rPr lang="zh-CN" altLang="en-US" dirty="0"/>
              <a:t>调制器中主要是靠后三者来控制啁啾</a:t>
            </a:r>
          </a:p>
          <a:p>
            <a:pPr lvl="1" algn="just" eaLnBrk="1" hangingPunct="1"/>
            <a:r>
              <a:rPr lang="en-US" altLang="zh-CN" dirty="0"/>
              <a:t>M-Z</a:t>
            </a:r>
            <a:r>
              <a:rPr lang="zh-CN" altLang="zh-CN" dirty="0"/>
              <a:t>调制器能够通过改变工作电压比较容易地实现负啁啾工作</a:t>
            </a:r>
            <a:endParaRPr lang="zh-CN" altLang="en-US" dirty="0"/>
          </a:p>
        </p:txBody>
      </p:sp>
      <p:sp>
        <p:nvSpPr>
          <p:cNvPr id="2" name="页脚占位符 1">
            <a:extLst>
              <a:ext uri="{FF2B5EF4-FFF2-40B4-BE49-F238E27FC236}">
                <a16:creationId xmlns:a16="http://schemas.microsoft.com/office/drawing/2014/main" id="{1A87EF99-7B13-4D9A-AFE2-06961D2D4D5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1DD8208-577D-455D-8349-CD6AC9A3F4DD}"/>
              </a:ext>
            </a:extLst>
          </p:cNvPr>
          <p:cNvSpPr>
            <a:spLocks noGrp="1"/>
          </p:cNvSpPr>
          <p:nvPr>
            <p:ph type="sldNum" sz="quarter" idx="12"/>
          </p:nvPr>
        </p:nvSpPr>
        <p:spPr/>
        <p:txBody>
          <a:bodyPr/>
          <a:lstStyle/>
          <a:p>
            <a:pPr>
              <a:defRPr/>
            </a:pPr>
            <a:fld id="{FE50F384-8220-4DD5-802A-639C07BA34CD}" type="slidenum">
              <a:rPr lang="en-US" altLang="zh-CN" smtClean="0"/>
              <a:pPr>
                <a:defRPr/>
              </a:pPr>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342BAB-82E3-4983-BFF0-7742AB188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48" y="1820000"/>
            <a:ext cx="6061903" cy="3985264"/>
          </a:xfrm>
          <a:prstGeom prst="rect">
            <a:avLst/>
          </a:prstGeom>
        </p:spPr>
      </p:pic>
      <p:sp>
        <p:nvSpPr>
          <p:cNvPr id="47109" name="Rectangle 2"/>
          <p:cNvSpPr>
            <a:spLocks noGrp="1" noChangeArrowheads="1"/>
          </p:cNvSpPr>
          <p:nvPr>
            <p:ph type="title"/>
          </p:nvPr>
        </p:nvSpPr>
        <p:spPr/>
        <p:txBody>
          <a:bodyPr/>
          <a:lstStyle/>
          <a:p>
            <a:pPr eaLnBrk="1" hangingPunct="1"/>
            <a:r>
              <a:rPr lang="en-US" altLang="zh-CN" dirty="0">
                <a:solidFill>
                  <a:schemeClr val="tx1"/>
                </a:solidFill>
              </a:rPr>
              <a:t>8.3 </a:t>
            </a:r>
            <a:r>
              <a:rPr lang="zh-CN" altLang="en-US" dirty="0">
                <a:solidFill>
                  <a:schemeClr val="tx1"/>
                </a:solidFill>
              </a:rPr>
              <a:t>半导体集成光源器件</a:t>
            </a:r>
          </a:p>
        </p:txBody>
      </p:sp>
      <p:sp>
        <p:nvSpPr>
          <p:cNvPr id="47111" name="Text Box 8"/>
          <p:cNvSpPr txBox="1">
            <a:spLocks noChangeArrowheads="1"/>
          </p:cNvSpPr>
          <p:nvPr/>
        </p:nvSpPr>
        <p:spPr bwMode="auto">
          <a:xfrm>
            <a:off x="1875423" y="5661248"/>
            <a:ext cx="5393151" cy="519112"/>
          </a:xfrm>
          <a:prstGeom prst="rect">
            <a:avLst/>
          </a:prstGeom>
          <a:solidFill>
            <a:srgbClr val="FFFFFF"/>
          </a:solidFill>
          <a:ln w="9525">
            <a:solidFill>
              <a:srgbClr val="FFFFFF"/>
            </a:solidFill>
            <a:miter lim="800000"/>
            <a:headEnd/>
            <a:tailEnd/>
          </a:ln>
        </p:spPr>
        <p:txBody>
          <a:bodyPr/>
          <a:lstStyle/>
          <a:p>
            <a:pPr algn="ctr"/>
            <a:r>
              <a:rPr lang="zh-CN" altLang="en-US" sz="2000" dirty="0">
                <a:latin typeface="Times New Roman" panose="02020603050405020304" pitchFamily="18" charset="0"/>
              </a:rPr>
              <a:t>图 </a:t>
            </a:r>
            <a:r>
              <a:rPr lang="en-US" altLang="zh-CN" sz="2000" dirty="0">
                <a:latin typeface="Times New Roman" panose="02020603050405020304" pitchFamily="18" charset="0"/>
              </a:rPr>
              <a:t>8.9 </a:t>
            </a:r>
            <a:r>
              <a:rPr lang="zh-CN" altLang="en-US" sz="2000" dirty="0">
                <a:latin typeface="Times New Roman" panose="02020603050405020304" pitchFamily="18" charset="0"/>
              </a:rPr>
              <a:t>采用同一外延层的集成光源结构示意图</a:t>
            </a:r>
          </a:p>
        </p:txBody>
      </p:sp>
      <p:sp>
        <p:nvSpPr>
          <p:cNvPr id="2" name="页脚占位符 1">
            <a:extLst>
              <a:ext uri="{FF2B5EF4-FFF2-40B4-BE49-F238E27FC236}">
                <a16:creationId xmlns:a16="http://schemas.microsoft.com/office/drawing/2014/main" id="{0DB35B34-AFCB-44C4-9B4B-4AC196BF77AD}"/>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9798E07-3E8E-4EFD-AED0-05F9CFE7D688}"/>
              </a:ext>
            </a:extLst>
          </p:cNvPr>
          <p:cNvSpPr>
            <a:spLocks noGrp="1"/>
          </p:cNvSpPr>
          <p:nvPr>
            <p:ph type="sldNum" sz="quarter" idx="12"/>
          </p:nvPr>
        </p:nvSpPr>
        <p:spPr/>
        <p:txBody>
          <a:bodyPr/>
          <a:lstStyle/>
          <a:p>
            <a:pPr>
              <a:defRPr/>
            </a:pPr>
            <a:fld id="{FE50F384-8220-4DD5-802A-639C07BA34CD}" type="slidenum">
              <a:rPr lang="en-US" altLang="zh-CN" smtClean="0"/>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pPr eaLnBrk="1" hangingPunct="1"/>
            <a:r>
              <a:rPr lang="zh-CN" altLang="en-US" dirty="0">
                <a:solidFill>
                  <a:schemeClr val="tx1"/>
                </a:solidFill>
              </a:rPr>
              <a:t>半导体集成光源器件</a:t>
            </a:r>
          </a:p>
        </p:txBody>
      </p:sp>
      <p:sp>
        <p:nvSpPr>
          <p:cNvPr id="48134" name="Rectangle 3"/>
          <p:cNvSpPr>
            <a:spLocks noGrp="1" noChangeArrowheads="1"/>
          </p:cNvSpPr>
          <p:nvPr>
            <p:ph type="body" idx="1"/>
          </p:nvPr>
        </p:nvSpPr>
        <p:spPr>
          <a:xfrm>
            <a:off x="179512" y="1772816"/>
            <a:ext cx="8280920" cy="4464496"/>
          </a:xfrm>
        </p:spPr>
        <p:txBody>
          <a:bodyPr/>
          <a:lstStyle/>
          <a:p>
            <a:pPr lvl="1" algn="just" eaLnBrk="1" hangingPunct="1">
              <a:buFont typeface="Arial" panose="020B0604020202020204" pitchFamily="34" charset="0"/>
              <a:buChar char="•"/>
            </a:pPr>
            <a:r>
              <a:rPr lang="zh-CN" altLang="en-US" dirty="0">
                <a:latin typeface="Times New Roman" panose="02020603050405020304" pitchFamily="18" charset="0"/>
              </a:rPr>
              <a:t>图</a:t>
            </a:r>
            <a:r>
              <a:rPr lang="en-US" altLang="zh-CN" dirty="0">
                <a:latin typeface="Times New Roman" panose="02020603050405020304" pitchFamily="18" charset="0"/>
              </a:rPr>
              <a:t>8.9</a:t>
            </a:r>
            <a:r>
              <a:rPr lang="zh-CN" altLang="en-US" dirty="0">
                <a:latin typeface="Times New Roman" panose="02020603050405020304" pitchFamily="18" charset="0"/>
              </a:rPr>
              <a:t>所示的是基于同一外延层的集成光源的结构示意图，外延层在激光器部分作为活性层，在调制器部分为吸收层</a:t>
            </a:r>
          </a:p>
          <a:p>
            <a:pPr lvl="1" algn="just" eaLnBrk="1" hangingPunct="1">
              <a:buFont typeface="Arial" panose="020B0604020202020204" pitchFamily="34" charset="0"/>
              <a:buChar char="•"/>
            </a:pPr>
            <a:r>
              <a:rPr lang="en-US" altLang="zh-CN" dirty="0">
                <a:latin typeface="Times New Roman" panose="02020603050405020304" pitchFamily="18" charset="0"/>
              </a:rPr>
              <a:t>MOCVD</a:t>
            </a:r>
            <a:r>
              <a:rPr lang="zh-CN" altLang="en-US" dirty="0">
                <a:latin typeface="Times New Roman" panose="02020603050405020304" pitchFamily="18" charset="0"/>
              </a:rPr>
              <a:t>生长的应变多量子阱材料具有较宽的增益谱和尖锐的吸收边</a:t>
            </a:r>
          </a:p>
          <a:p>
            <a:pPr lvl="1" algn="just" eaLnBrk="1" hangingPunct="1">
              <a:buFont typeface="Arial" panose="020B0604020202020204" pitchFamily="34" charset="0"/>
              <a:buChar char="•"/>
            </a:pPr>
            <a:r>
              <a:rPr lang="zh-CN" altLang="en-US" dirty="0">
                <a:latin typeface="Times New Roman" panose="02020603050405020304" pitchFamily="18" charset="0"/>
              </a:rPr>
              <a:t>将</a:t>
            </a:r>
            <a:r>
              <a:rPr lang="en-US" altLang="zh-CN" dirty="0">
                <a:latin typeface="Times New Roman" panose="02020603050405020304" pitchFamily="18" charset="0"/>
              </a:rPr>
              <a:t>DFB</a:t>
            </a:r>
            <a:r>
              <a:rPr lang="zh-CN" altLang="en-US" dirty="0">
                <a:latin typeface="Times New Roman" panose="02020603050405020304" pitchFamily="18" charset="0"/>
              </a:rPr>
              <a:t>激光器的</a:t>
            </a:r>
            <a:r>
              <a:rPr lang="en-US" altLang="zh-CN" dirty="0">
                <a:latin typeface="Times New Roman" panose="02020603050405020304" pitchFamily="18" charset="0"/>
              </a:rPr>
              <a:t>Bragg</a:t>
            </a:r>
            <a:r>
              <a:rPr lang="zh-CN" altLang="en-US" dirty="0">
                <a:latin typeface="Times New Roman" panose="02020603050405020304" pitchFamily="18" charset="0"/>
              </a:rPr>
              <a:t>波长设置在吸收边的长波长方向上</a:t>
            </a:r>
          </a:p>
          <a:p>
            <a:pPr lvl="1" algn="just" eaLnBrk="1" hangingPunct="1">
              <a:buFont typeface="Arial" panose="020B0604020202020204" pitchFamily="34" charset="0"/>
              <a:buChar char="•"/>
            </a:pPr>
            <a:r>
              <a:rPr lang="zh-CN" altLang="en-US" dirty="0">
                <a:latin typeface="Times New Roman" panose="02020603050405020304" pitchFamily="18" charset="0"/>
              </a:rPr>
              <a:t>载流子注入引起能带收缩效应和</a:t>
            </a:r>
            <a:r>
              <a:rPr lang="en-US" altLang="zh-CN" dirty="0">
                <a:latin typeface="Times New Roman" panose="02020603050405020304" pitchFamily="18" charset="0"/>
              </a:rPr>
              <a:t>PIN</a:t>
            </a:r>
            <a:r>
              <a:rPr lang="zh-CN" altLang="en-US" dirty="0">
                <a:latin typeface="Times New Roman" panose="02020603050405020304" pitchFamily="18" charset="0"/>
              </a:rPr>
              <a:t>结温度差别都使激光器部分增益峰向长波长偏移</a:t>
            </a:r>
          </a:p>
        </p:txBody>
      </p:sp>
      <p:sp>
        <p:nvSpPr>
          <p:cNvPr id="2" name="页脚占位符 1">
            <a:extLst>
              <a:ext uri="{FF2B5EF4-FFF2-40B4-BE49-F238E27FC236}">
                <a16:creationId xmlns:a16="http://schemas.microsoft.com/office/drawing/2014/main" id="{3123EAC4-B055-47D8-85DF-B5275929DE56}"/>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94E38852-CA40-4014-83EB-F39D1E9DF162}"/>
              </a:ext>
            </a:extLst>
          </p:cNvPr>
          <p:cNvSpPr>
            <a:spLocks noGrp="1"/>
          </p:cNvSpPr>
          <p:nvPr>
            <p:ph type="sldNum" sz="quarter" idx="12"/>
          </p:nvPr>
        </p:nvSpPr>
        <p:spPr/>
        <p:txBody>
          <a:bodyPr/>
          <a:lstStyle/>
          <a:p>
            <a:pPr>
              <a:defRPr/>
            </a:pPr>
            <a:fld id="{FE50F384-8220-4DD5-802A-639C07BA34CD}" type="slidenum">
              <a:rPr lang="en-US" altLang="zh-CN" smtClean="0"/>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pPr eaLnBrk="1" hangingPunct="1"/>
            <a:r>
              <a:rPr lang="zh-CN" altLang="en-US" dirty="0">
                <a:solidFill>
                  <a:schemeClr val="tx1"/>
                </a:solidFill>
              </a:rPr>
              <a:t>集成器件的调制带宽</a:t>
            </a:r>
          </a:p>
        </p:txBody>
      </p:sp>
      <p:sp>
        <p:nvSpPr>
          <p:cNvPr id="49158" name="Rectangle 3"/>
          <p:cNvSpPr>
            <a:spLocks noGrp="1" noChangeArrowheads="1"/>
          </p:cNvSpPr>
          <p:nvPr>
            <p:ph type="body" idx="1"/>
          </p:nvPr>
        </p:nvSpPr>
        <p:spPr/>
        <p:txBody>
          <a:bodyPr/>
          <a:lstStyle/>
          <a:p>
            <a:pPr algn="just" eaLnBrk="1" hangingPunct="1"/>
            <a:r>
              <a:rPr lang="zh-CN" altLang="en-US" dirty="0"/>
              <a:t>集成器件的调制带宽</a:t>
            </a:r>
          </a:p>
          <a:p>
            <a:pPr lvl="1" algn="just" eaLnBrk="1" hangingPunct="1"/>
            <a:r>
              <a:rPr lang="zh-CN" altLang="en-US" dirty="0"/>
              <a:t>主要取决于电吸收调制器的电容</a:t>
            </a:r>
          </a:p>
          <a:p>
            <a:pPr lvl="1" algn="just" eaLnBrk="1" hangingPunct="1"/>
            <a:r>
              <a:rPr lang="zh-CN" altLang="en-US" dirty="0"/>
              <a:t>独特的设计和精细的制作能够有效地减小器件电容和调制器与激光器之间的串扰</a:t>
            </a:r>
          </a:p>
          <a:p>
            <a:pPr lvl="1" algn="just" eaLnBrk="1" hangingPunct="1"/>
            <a:r>
              <a:rPr lang="zh-CN" altLang="en-US" dirty="0"/>
              <a:t>通过减小电极面积和提高绝缘层厚度，我们将</a:t>
            </a:r>
            <a:r>
              <a:rPr lang="en-US" altLang="zh-CN" dirty="0"/>
              <a:t>3dB</a:t>
            </a:r>
            <a:r>
              <a:rPr lang="zh-CN" altLang="en-US" dirty="0"/>
              <a:t>调制带宽提高到</a:t>
            </a:r>
            <a:r>
              <a:rPr lang="en-US" altLang="zh-CN" dirty="0"/>
              <a:t>7.5GHz</a:t>
            </a:r>
            <a:r>
              <a:rPr lang="zh-CN" altLang="en-US" dirty="0"/>
              <a:t>以上，如图</a:t>
            </a:r>
            <a:r>
              <a:rPr lang="en-US" altLang="zh-CN" dirty="0"/>
              <a:t>8.10</a:t>
            </a:r>
            <a:r>
              <a:rPr lang="zh-CN" altLang="en-US" dirty="0"/>
              <a:t>所示。</a:t>
            </a:r>
          </a:p>
          <a:p>
            <a:pPr lvl="1" algn="just" eaLnBrk="1" hangingPunct="1"/>
            <a:endParaRPr lang="en-US" altLang="zh-CN" dirty="0"/>
          </a:p>
        </p:txBody>
      </p:sp>
      <p:sp>
        <p:nvSpPr>
          <p:cNvPr id="2" name="页脚占位符 1">
            <a:extLst>
              <a:ext uri="{FF2B5EF4-FFF2-40B4-BE49-F238E27FC236}">
                <a16:creationId xmlns:a16="http://schemas.microsoft.com/office/drawing/2014/main" id="{9C0C312B-FB46-47CB-8027-36D874C3D038}"/>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DE8F105E-CC55-41B3-91A1-A39BD791DC2A}"/>
              </a:ext>
            </a:extLst>
          </p:cNvPr>
          <p:cNvSpPr>
            <a:spLocks noGrp="1"/>
          </p:cNvSpPr>
          <p:nvPr>
            <p:ph type="sldNum" sz="quarter" idx="12"/>
          </p:nvPr>
        </p:nvSpPr>
        <p:spPr/>
        <p:txBody>
          <a:bodyPr/>
          <a:lstStyle/>
          <a:p>
            <a:pPr>
              <a:defRPr/>
            </a:pPr>
            <a:fld id="{FE50F384-8220-4DD5-802A-639C07BA34CD}"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Rectangle 4">
            <a:extLst>
              <a:ext uri="{FF2B5EF4-FFF2-40B4-BE49-F238E27FC236}">
                <a16:creationId xmlns:a16="http://schemas.microsoft.com/office/drawing/2014/main" id="{59E3144A-3A60-4DB1-A2DB-70C85B3AE3DC}"/>
              </a:ext>
            </a:extLst>
          </p:cNvPr>
          <p:cNvSpPr>
            <a:spLocks noGrp="1" noChangeArrowheads="1"/>
          </p:cNvSpPr>
          <p:nvPr>
            <p:ph type="title" idx="4294967295"/>
          </p:nvPr>
        </p:nvSpPr>
        <p:spPr>
          <a:xfrm>
            <a:off x="388938" y="457200"/>
            <a:ext cx="8359775" cy="1143000"/>
          </a:xfrm>
        </p:spPr>
        <p:txBody>
          <a:bodyPr/>
          <a:lstStyle/>
          <a:p>
            <a:pPr eaLnBrk="1" hangingPunct="1">
              <a:defRPr/>
            </a:pPr>
            <a:r>
              <a:rPr lang="en-US" altLang="zh-CN"/>
              <a:t>DFB</a:t>
            </a:r>
            <a:r>
              <a:rPr lang="zh-CN" altLang="en-US"/>
              <a:t>激光器与</a:t>
            </a:r>
            <a:r>
              <a:rPr lang="en-US" altLang="zh-CN"/>
              <a:t>EA</a:t>
            </a:r>
            <a:r>
              <a:rPr lang="zh-CN" altLang="en-US"/>
              <a:t>调制器集成光源</a:t>
            </a:r>
          </a:p>
        </p:txBody>
      </p:sp>
      <p:pic>
        <p:nvPicPr>
          <p:cNvPr id="430107" name="Picture 27" descr="绘图1">
            <a:extLst>
              <a:ext uri="{FF2B5EF4-FFF2-40B4-BE49-F238E27FC236}">
                <a16:creationId xmlns:a16="http://schemas.microsoft.com/office/drawing/2014/main" id="{ADD8E297-ECD4-473F-AA57-9D626C1949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6998" t="-5659" r="-6973" b="-7567"/>
          <a:stretch>
            <a:fillRect/>
          </a:stretch>
        </p:blipFill>
        <p:spPr bwMode="auto">
          <a:xfrm>
            <a:off x="1403350" y="1844675"/>
            <a:ext cx="5256213" cy="32178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57348" name="Text Box 4">
            <a:extLst>
              <a:ext uri="{FF2B5EF4-FFF2-40B4-BE49-F238E27FC236}">
                <a16:creationId xmlns:a16="http://schemas.microsoft.com/office/drawing/2014/main" id="{1952E180-2B3B-4BB8-8B20-D93041243872}"/>
              </a:ext>
            </a:extLst>
          </p:cNvPr>
          <p:cNvSpPr txBox="1">
            <a:spLocks noChangeArrowheads="1"/>
          </p:cNvSpPr>
          <p:nvPr/>
        </p:nvSpPr>
        <p:spPr bwMode="auto">
          <a:xfrm>
            <a:off x="1836738" y="5157788"/>
            <a:ext cx="4319587" cy="396875"/>
          </a:xfrm>
          <a:prstGeom prst="rect">
            <a:avLst/>
          </a:prstGeom>
          <a:noFill/>
          <a:ln w="9525">
            <a:noFill/>
            <a:miter lim="800000"/>
            <a:headEnd/>
            <a:tailEnd/>
          </a:ln>
          <a:effectLst/>
        </p:spPr>
        <p:txBody>
          <a:bodyPr>
            <a:spAutoFit/>
          </a:bodyPr>
          <a:lstStyle/>
          <a:p>
            <a:pPr algn="ctr">
              <a:defRPr/>
            </a:pPr>
            <a:r>
              <a:rPr lang="en-US" altLang="zh-CN" sz="2000" b="1" dirty="0">
                <a:latin typeface="Arial" charset="0"/>
                <a:ea typeface="楷体_GB2312" pitchFamily="49" charset="-122"/>
              </a:rPr>
              <a:t>Device Capacitance</a:t>
            </a:r>
            <a:r>
              <a:rPr lang="zh-CN" altLang="en-US" sz="2000" b="1" dirty="0">
                <a:latin typeface="Arial" charset="0"/>
                <a:ea typeface="楷体_GB2312" pitchFamily="49" charset="-122"/>
              </a:rPr>
              <a:t>：</a:t>
            </a:r>
            <a:r>
              <a:rPr lang="en-US" altLang="zh-CN" sz="2000" b="1" dirty="0">
                <a:latin typeface="Arial" charset="0"/>
                <a:ea typeface="楷体_GB2312" pitchFamily="49" charset="-122"/>
              </a:rPr>
              <a:t>~ 0.1 pF</a:t>
            </a:r>
            <a:endParaRPr lang="zh-CN" altLang="en-US" sz="2000" b="1" dirty="0">
              <a:latin typeface="Arial" charset="0"/>
              <a:ea typeface="楷体_GB2312" pitchFamily="49" charset="-122"/>
            </a:endParaRPr>
          </a:p>
        </p:txBody>
      </p:sp>
      <p:sp>
        <p:nvSpPr>
          <p:cNvPr id="57349" name="Text Box 5">
            <a:extLst>
              <a:ext uri="{FF2B5EF4-FFF2-40B4-BE49-F238E27FC236}">
                <a16:creationId xmlns:a16="http://schemas.microsoft.com/office/drawing/2014/main" id="{C376336A-1D55-4C82-8634-B546BE40FA90}"/>
              </a:ext>
            </a:extLst>
          </p:cNvPr>
          <p:cNvSpPr txBox="1">
            <a:spLocks noChangeArrowheads="1"/>
          </p:cNvSpPr>
          <p:nvPr/>
        </p:nvSpPr>
        <p:spPr bwMode="auto">
          <a:xfrm>
            <a:off x="5507038" y="5949950"/>
            <a:ext cx="324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en-US" altLang="zh-CN" sz="1400">
                <a:latin typeface="Arial" panose="020B0604020202020204" pitchFamily="34" charset="0"/>
                <a:ea typeface="华文隶书" panose="02010800040101010101" pitchFamily="2" charset="-122"/>
              </a:rPr>
              <a:t>PF Cai, </a:t>
            </a:r>
            <a:r>
              <a:rPr lang="en-US" altLang="zh-CN" sz="1400" i="1">
                <a:latin typeface="Arial" panose="020B0604020202020204" pitchFamily="34" charset="0"/>
                <a:ea typeface="华文隶书" panose="02010800040101010101" pitchFamily="2" charset="-122"/>
              </a:rPr>
              <a:t>et al.</a:t>
            </a:r>
            <a:r>
              <a:rPr lang="en-US" altLang="zh-CN" sz="1400">
                <a:latin typeface="Arial" panose="020B0604020202020204" pitchFamily="34" charset="0"/>
                <a:ea typeface="华文隶书" panose="02010800040101010101" pitchFamily="2" charset="-122"/>
              </a:rPr>
              <a:t> JJAP 46 (2007) L664. </a:t>
            </a:r>
          </a:p>
        </p:txBody>
      </p:sp>
      <p:grpSp>
        <p:nvGrpSpPr>
          <p:cNvPr id="2" name="Group 6">
            <a:extLst>
              <a:ext uri="{FF2B5EF4-FFF2-40B4-BE49-F238E27FC236}">
                <a16:creationId xmlns:a16="http://schemas.microsoft.com/office/drawing/2014/main" id="{C02BD00A-C593-4D82-9871-A136B466D1D1}"/>
              </a:ext>
            </a:extLst>
          </p:cNvPr>
          <p:cNvGrpSpPr>
            <a:grpSpLocks/>
          </p:cNvGrpSpPr>
          <p:nvPr/>
        </p:nvGrpSpPr>
        <p:grpSpPr bwMode="auto">
          <a:xfrm>
            <a:off x="5867400" y="3500438"/>
            <a:ext cx="2592388" cy="2305050"/>
            <a:chOff x="3696" y="2205"/>
            <a:chExt cx="1633" cy="1452"/>
          </a:xfrm>
        </p:grpSpPr>
        <p:sp>
          <p:nvSpPr>
            <p:cNvPr id="54282" name="AutoShape 7">
              <a:extLst>
                <a:ext uri="{FF2B5EF4-FFF2-40B4-BE49-F238E27FC236}">
                  <a16:creationId xmlns:a16="http://schemas.microsoft.com/office/drawing/2014/main" id="{2D5157B8-79CC-4D22-83A6-65BEE42F8CCA}"/>
                </a:ext>
              </a:extLst>
            </p:cNvPr>
            <p:cNvSpPr>
              <a:spLocks noChangeArrowheads="1"/>
            </p:cNvSpPr>
            <p:nvPr/>
          </p:nvSpPr>
          <p:spPr bwMode="auto">
            <a:xfrm>
              <a:off x="3696" y="2205"/>
              <a:ext cx="1633" cy="1452"/>
            </a:xfrm>
            <a:prstGeom prst="wedgeRectCallout">
              <a:avLst>
                <a:gd name="adj1" fmla="val -165431"/>
                <a:gd name="adj2" fmla="val -40634"/>
              </a:avLst>
            </a:prstGeom>
            <a:solidFill>
              <a:schemeClr val="accent1">
                <a:alpha val="70195"/>
              </a:schemeClr>
            </a:solidFill>
            <a:ln w="9525">
              <a:solidFill>
                <a:schemeClr val="tx1"/>
              </a:solidFill>
              <a:miter lim="800000"/>
              <a:headEnd/>
              <a:tailEnd/>
            </a:ln>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endParaRPr lang="zh-CN" altLang="en-US" sz="2400" b="0">
                <a:latin typeface="Times New Roman" panose="02020603050405020304" pitchFamily="18" charset="0"/>
                <a:ea typeface="华文隶书" panose="02010800040101010101" pitchFamily="2" charset="-122"/>
              </a:endParaRPr>
            </a:p>
          </p:txBody>
        </p:sp>
        <p:graphicFrame>
          <p:nvGraphicFramePr>
            <p:cNvPr id="54283" name="Object 8">
              <a:extLst>
                <a:ext uri="{FF2B5EF4-FFF2-40B4-BE49-F238E27FC236}">
                  <a16:creationId xmlns:a16="http://schemas.microsoft.com/office/drawing/2014/main" id="{A47C9FEE-BCC0-4D7C-80EF-C1EB135204D4}"/>
                </a:ext>
              </a:extLst>
            </p:cNvPr>
            <p:cNvGraphicFramePr>
              <a:graphicFrameLocks noChangeAspect="1"/>
            </p:cNvGraphicFramePr>
            <p:nvPr/>
          </p:nvGraphicFramePr>
          <p:xfrm>
            <a:off x="3742" y="2256"/>
            <a:ext cx="1542" cy="1362"/>
          </p:xfrm>
          <a:graphic>
            <a:graphicData uri="http://schemas.openxmlformats.org/presentationml/2006/ole">
              <mc:AlternateContent xmlns:mc="http://schemas.openxmlformats.org/markup-compatibility/2006">
                <mc:Choice xmlns:v="urn:schemas-microsoft-com:vml" Requires="v">
                  <p:oleObj spid="_x0000_s8197" name="Visio" r:id="rId5" imgW="2119958" imgH="1871886" progId="Visio.Drawing.11">
                    <p:embed/>
                  </p:oleObj>
                </mc:Choice>
                <mc:Fallback>
                  <p:oleObj name="Visio" r:id="rId5" imgW="2119958" imgH="1871886" progId="Visio.Drawing.11">
                    <p:embed/>
                    <p:pic>
                      <p:nvPicPr>
                        <p:cNvPr id="54283" name="Object 8">
                          <a:extLst>
                            <a:ext uri="{FF2B5EF4-FFF2-40B4-BE49-F238E27FC236}">
                              <a16:creationId xmlns:a16="http://schemas.microsoft.com/office/drawing/2014/main" id="{A47C9FEE-BCC0-4D7C-80EF-C1EB13520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 y="2256"/>
                          <a:ext cx="1542" cy="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4280" name="页脚占位符 4">
            <a:extLst>
              <a:ext uri="{FF2B5EF4-FFF2-40B4-BE49-F238E27FC236}">
                <a16:creationId xmlns:a16="http://schemas.microsoft.com/office/drawing/2014/main" id="{D2CA2B50-8202-4D1B-BA1C-0197E008DE4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4281" name="灯片编号占位符 5">
            <a:extLst>
              <a:ext uri="{FF2B5EF4-FFF2-40B4-BE49-F238E27FC236}">
                <a16:creationId xmlns:a16="http://schemas.microsoft.com/office/drawing/2014/main" id="{02D8EE9A-94B1-4A22-8CC9-46CFF0EFEA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E809D1C7-BD13-4591-A0E1-A65702197A8B}"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55</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30107"/>
                                        </p:tgtEl>
                                        <p:attrNameLst>
                                          <p:attrName>style.visibility</p:attrName>
                                        </p:attrNameLst>
                                      </p:cBhvr>
                                      <p:to>
                                        <p:strVal val="visible"/>
                                      </p:to>
                                    </p:set>
                                    <p:animEffect transition="in" filter="dissolve">
                                      <p:cBhvr>
                                        <p:cTn id="7" dur="500"/>
                                        <p:tgtEl>
                                          <p:spTgt spid="43010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17" presetClass="entr" presetSubtype="10" fill="hold" nodeType="afterEffect">
                                  <p:stCondLst>
                                    <p:cond delay="0"/>
                                  </p:stCondLst>
                                  <p:childTnLst>
                                    <p:set>
                                      <p:cBhvr>
                                        <p:cTn id="14" dur="1" fill="hold">
                                          <p:stCondLst>
                                            <p:cond delay="0"/>
                                          </p:stCondLst>
                                        </p:cTn>
                                        <p:tgtEl>
                                          <p:spTgt spid="57348">
                                            <p:txEl>
                                              <p:pRg st="0" end="0"/>
                                            </p:txEl>
                                          </p:spTgt>
                                        </p:tgtEl>
                                        <p:attrNameLst>
                                          <p:attrName>style.visibility</p:attrName>
                                        </p:attrNameLst>
                                      </p:cBhvr>
                                      <p:to>
                                        <p:strVal val="visible"/>
                                      </p:to>
                                    </p:set>
                                    <p:anim calcmode="lin" valueType="num">
                                      <p:cBhvr>
                                        <p:cTn id="15" dur="500" fill="hold"/>
                                        <p:tgtEl>
                                          <p:spTgt spid="5734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7348">
                                            <p:txEl>
                                              <p:pRg st="0" end="0"/>
                                            </p:txEl>
                                          </p:spTgt>
                                        </p:tgtEl>
                                        <p:attrNameLst>
                                          <p:attrName>ppt_h</p:attrName>
                                        </p:attrNameLst>
                                      </p:cBhvr>
                                      <p:tavLst>
                                        <p:tav tm="0">
                                          <p:val>
                                            <p:strVal val="#ppt_h"/>
                                          </p:val>
                                        </p:tav>
                                        <p:tav tm="100000">
                                          <p:val>
                                            <p:strVal val="#ppt_h"/>
                                          </p:val>
                                        </p:tav>
                                      </p:tavLst>
                                    </p:anim>
                                  </p:childTnLst>
                                </p:cTn>
                              </p:par>
                              <p:par>
                                <p:cTn id="17" presetID="9" presetClass="entr" presetSubtype="0" fill="hold" nodeType="withEffect">
                                  <p:stCondLst>
                                    <p:cond delay="0"/>
                                  </p:stCondLst>
                                  <p:childTnLst>
                                    <p:set>
                                      <p:cBhvr>
                                        <p:cTn id="18" dur="1" fill="hold">
                                          <p:stCondLst>
                                            <p:cond delay="0"/>
                                          </p:stCondLst>
                                        </p:cTn>
                                        <p:tgtEl>
                                          <p:spTgt spid="57349"/>
                                        </p:tgtEl>
                                        <p:attrNameLst>
                                          <p:attrName>style.visibility</p:attrName>
                                        </p:attrNameLst>
                                      </p:cBhvr>
                                      <p:to>
                                        <p:strVal val="visible"/>
                                      </p:to>
                                    </p:set>
                                    <p:animEffect transition="in" filter="dissolve">
                                      <p:cBhvr>
                                        <p:cTn id="1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9" name="Rectangle 5">
            <a:extLst>
              <a:ext uri="{FF2B5EF4-FFF2-40B4-BE49-F238E27FC236}">
                <a16:creationId xmlns:a16="http://schemas.microsoft.com/office/drawing/2014/main" id="{A0EAE961-E6A8-437A-927A-C7F2EC8F29D6}"/>
              </a:ext>
            </a:extLst>
          </p:cNvPr>
          <p:cNvSpPr>
            <a:spLocks noGrp="1" noChangeArrowheads="1"/>
          </p:cNvSpPr>
          <p:nvPr>
            <p:ph type="title" idx="4294967295"/>
          </p:nvPr>
        </p:nvSpPr>
        <p:spPr/>
        <p:txBody>
          <a:bodyPr/>
          <a:lstStyle/>
          <a:p>
            <a:pPr eaLnBrk="1" hangingPunct="1">
              <a:defRPr/>
            </a:pPr>
            <a:r>
              <a:rPr lang="zh-CN" altLang="en-US" sz="4800" dirty="0"/>
              <a:t>集成光源高速调制特性</a:t>
            </a:r>
          </a:p>
        </p:txBody>
      </p:sp>
      <p:sp>
        <p:nvSpPr>
          <p:cNvPr id="615428" name="Text Box 4">
            <a:extLst>
              <a:ext uri="{FF2B5EF4-FFF2-40B4-BE49-F238E27FC236}">
                <a16:creationId xmlns:a16="http://schemas.microsoft.com/office/drawing/2014/main" id="{74007D7F-D973-4B43-B985-A666A045E35C}"/>
              </a:ext>
            </a:extLst>
          </p:cNvPr>
          <p:cNvSpPr txBox="1">
            <a:spLocks noChangeArrowheads="1"/>
          </p:cNvSpPr>
          <p:nvPr/>
        </p:nvSpPr>
        <p:spPr bwMode="auto">
          <a:xfrm>
            <a:off x="179388" y="5230813"/>
            <a:ext cx="4176712" cy="701675"/>
          </a:xfrm>
          <a:prstGeom prst="rect">
            <a:avLst/>
          </a:prstGeom>
          <a:noFill/>
          <a:ln w="9525">
            <a:noFill/>
            <a:miter lim="800000"/>
            <a:headEnd/>
            <a:tailEnd/>
          </a:ln>
          <a:effectLst/>
        </p:spPr>
        <p:txBody>
          <a:bodyPr>
            <a:spAutoFit/>
          </a:bodyPr>
          <a:lstStyle/>
          <a:p>
            <a:pPr algn="ctr">
              <a:defRPr/>
            </a:pPr>
            <a:r>
              <a:rPr lang="en-US" altLang="zh-CN" sz="2000" dirty="0">
                <a:latin typeface="Arial" charset="0"/>
                <a:ea typeface="楷体_GB2312" pitchFamily="49" charset="-122"/>
              </a:rPr>
              <a:t>Small Signal Freq. Response</a:t>
            </a:r>
          </a:p>
          <a:p>
            <a:pPr algn="ctr">
              <a:defRPr/>
            </a:pPr>
            <a:r>
              <a:rPr lang="en-US" altLang="zh-CN" sz="2000" dirty="0">
                <a:latin typeface="Arial" charset="0"/>
                <a:ea typeface="楷体_GB2312" pitchFamily="49" charset="-122"/>
              </a:rPr>
              <a:t>(3 dB BW ~ 32 GHz)</a:t>
            </a:r>
          </a:p>
        </p:txBody>
      </p:sp>
      <p:pic>
        <p:nvPicPr>
          <p:cNvPr id="56325" name="Picture 9" descr="screen12">
            <a:extLst>
              <a:ext uri="{FF2B5EF4-FFF2-40B4-BE49-F238E27FC236}">
                <a16:creationId xmlns:a16="http://schemas.microsoft.com/office/drawing/2014/main" id="{9DDE1A66-7EB6-4D13-9E33-45C666816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846263"/>
            <a:ext cx="4464050" cy="334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451" name="Text Box 3">
            <a:extLst>
              <a:ext uri="{FF2B5EF4-FFF2-40B4-BE49-F238E27FC236}">
                <a16:creationId xmlns:a16="http://schemas.microsoft.com/office/drawing/2014/main" id="{D3B793DA-5116-48E9-A9BC-4311D8296FF7}"/>
              </a:ext>
            </a:extLst>
          </p:cNvPr>
          <p:cNvSpPr txBox="1">
            <a:spLocks noChangeArrowheads="1"/>
          </p:cNvSpPr>
          <p:nvPr/>
        </p:nvSpPr>
        <p:spPr bwMode="auto">
          <a:xfrm>
            <a:off x="4500563" y="5248275"/>
            <a:ext cx="4464050" cy="701675"/>
          </a:xfrm>
          <a:prstGeom prst="rect">
            <a:avLst/>
          </a:prstGeom>
          <a:noFill/>
          <a:ln w="9525">
            <a:noFill/>
            <a:miter lim="800000"/>
            <a:headEnd/>
            <a:tailEnd/>
          </a:ln>
          <a:effectLst/>
        </p:spPr>
        <p:txBody>
          <a:bodyPr>
            <a:spAutoFit/>
          </a:bodyPr>
          <a:lstStyle/>
          <a:p>
            <a:pPr algn="ctr">
              <a:defRPr/>
            </a:pPr>
            <a:r>
              <a:rPr lang="en-US" altLang="zh-CN" sz="2000">
                <a:latin typeface="Arial" charset="0"/>
                <a:ea typeface="楷体_GB2312" pitchFamily="49" charset="-122"/>
              </a:rPr>
              <a:t>43 Gb/s NRZ Modulation</a:t>
            </a:r>
          </a:p>
          <a:p>
            <a:pPr algn="ctr">
              <a:defRPr/>
            </a:pPr>
            <a:r>
              <a:rPr lang="en-US" altLang="zh-CN" sz="2000">
                <a:latin typeface="Arial" charset="0"/>
                <a:ea typeface="文鼎粗魏碑简" pitchFamily="49" charset="-122"/>
              </a:rPr>
              <a:t>(Dynamic ER: &gt; 10 dB @ V</a:t>
            </a:r>
            <a:r>
              <a:rPr lang="en-US" altLang="zh-CN" sz="2000" baseline="-25000">
                <a:latin typeface="Arial" charset="0"/>
                <a:ea typeface="文鼎粗魏碑简" pitchFamily="49" charset="-122"/>
              </a:rPr>
              <a:t>p-p</a:t>
            </a:r>
            <a:r>
              <a:rPr lang="en-US" altLang="zh-CN" sz="2000">
                <a:latin typeface="Arial" charset="0"/>
                <a:ea typeface="文鼎粗魏碑简" pitchFamily="49" charset="-122"/>
              </a:rPr>
              <a:t> = 2 V)</a:t>
            </a:r>
            <a:endParaRPr lang="en-US" altLang="zh-CN" sz="2000">
              <a:latin typeface="Arial" charset="0"/>
              <a:ea typeface="楷体_GB2312" pitchFamily="49" charset="-122"/>
            </a:endParaRPr>
          </a:p>
        </p:txBody>
      </p:sp>
      <p:sp>
        <p:nvSpPr>
          <p:cNvPr id="56327" name="Rectangle 7">
            <a:extLst>
              <a:ext uri="{FF2B5EF4-FFF2-40B4-BE49-F238E27FC236}">
                <a16:creationId xmlns:a16="http://schemas.microsoft.com/office/drawing/2014/main" id="{E124455B-4A37-453E-8C8A-178357C7A7F3}"/>
              </a:ext>
            </a:extLst>
          </p:cNvPr>
          <p:cNvSpPr>
            <a:spLocks noChangeArrowheads="1"/>
          </p:cNvSpPr>
          <p:nvPr/>
        </p:nvSpPr>
        <p:spPr bwMode="auto">
          <a:xfrm>
            <a:off x="3995738" y="6003925"/>
            <a:ext cx="5113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en-US" altLang="zh-CN" sz="1400">
                <a:latin typeface="Arial" panose="020B0604020202020204" pitchFamily="34" charset="0"/>
                <a:ea typeface="华文隶书" panose="02010800040101010101" pitchFamily="2" charset="-122"/>
              </a:rPr>
              <a:t>CZ Sun, </a:t>
            </a:r>
            <a:r>
              <a:rPr lang="en-US" altLang="zh-CN" sz="1400" i="1">
                <a:latin typeface="Arial" panose="020B0604020202020204" pitchFamily="34" charset="0"/>
                <a:ea typeface="华文隶书" panose="02010800040101010101" pitchFamily="2" charset="-122"/>
              </a:rPr>
              <a:t>et al.</a:t>
            </a:r>
            <a:r>
              <a:rPr lang="en-US" altLang="zh-CN" sz="1400">
                <a:latin typeface="Arial" panose="020B0604020202020204" pitchFamily="34" charset="0"/>
                <a:ea typeface="华文隶书" panose="02010800040101010101" pitchFamily="2" charset="-122"/>
              </a:rPr>
              <a:t> JLT 26 (2008) 1464. &amp; JLT 27 (2009) 2970.</a:t>
            </a:r>
            <a:endParaRPr lang="zh-CN" altLang="en-US" sz="1400">
              <a:latin typeface="Arial" panose="020B0604020202020204" pitchFamily="34" charset="0"/>
              <a:ea typeface="华文隶书" panose="02010800040101010101" pitchFamily="2" charset="-122"/>
            </a:endParaRPr>
          </a:p>
        </p:txBody>
      </p:sp>
      <p:sp>
        <p:nvSpPr>
          <p:cNvPr id="56329" name="页脚占位符 4">
            <a:extLst>
              <a:ext uri="{FF2B5EF4-FFF2-40B4-BE49-F238E27FC236}">
                <a16:creationId xmlns:a16="http://schemas.microsoft.com/office/drawing/2014/main" id="{2C77F4BE-F13D-4854-A5EC-EA49A0D1B8B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6330" name="灯片编号占位符 5">
            <a:extLst>
              <a:ext uri="{FF2B5EF4-FFF2-40B4-BE49-F238E27FC236}">
                <a16:creationId xmlns:a16="http://schemas.microsoft.com/office/drawing/2014/main" id="{982256B4-A347-49B6-BA57-EC411379DE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AEAE847E-39C6-4386-AB3E-574B274CA7F9}"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56</a:t>
            </a:fld>
            <a:endParaRPr lang="en-US" altLang="zh-CN" sz="1400" b="0">
              <a:latin typeface="Times New Roman" panose="02020603050405020304" pitchFamily="18" charset="0"/>
              <a:ea typeface="宋体" panose="02010600030101010101" pitchFamily="2" charset="-122"/>
            </a:endParaRPr>
          </a:p>
        </p:txBody>
      </p:sp>
      <p:graphicFrame>
        <p:nvGraphicFramePr>
          <p:cNvPr id="2" name="对象 1">
            <a:extLst>
              <a:ext uri="{FF2B5EF4-FFF2-40B4-BE49-F238E27FC236}">
                <a16:creationId xmlns:a16="http://schemas.microsoft.com/office/drawing/2014/main" id="{280698FC-95A8-4A55-8747-7D1C87C0B2A4}"/>
              </a:ext>
            </a:extLst>
          </p:cNvPr>
          <p:cNvGraphicFramePr>
            <a:graphicFrameLocks noChangeAspect="1"/>
          </p:cNvGraphicFramePr>
          <p:nvPr>
            <p:extLst>
              <p:ext uri="{D42A27DB-BD31-4B8C-83A1-F6EECF244321}">
                <p14:modId xmlns:p14="http://schemas.microsoft.com/office/powerpoint/2010/main" val="1289102123"/>
              </p:ext>
            </p:extLst>
          </p:nvPr>
        </p:nvGraphicFramePr>
        <p:xfrm>
          <a:off x="-484201" y="1466470"/>
          <a:ext cx="5632265" cy="3925059"/>
        </p:xfrm>
        <a:graphic>
          <a:graphicData uri="http://schemas.openxmlformats.org/presentationml/2006/ole">
            <mc:AlternateContent xmlns:mc="http://schemas.openxmlformats.org/markup-compatibility/2006">
              <mc:Choice xmlns:v="urn:schemas-microsoft-com:vml" Requires="v">
                <p:oleObj spid="_x0000_s9221" name="Graph" r:id="rId4" imgW="4131720" imgH="2879640" progId="Origin50.Graph">
                  <p:embed/>
                </p:oleObj>
              </mc:Choice>
              <mc:Fallback>
                <p:oleObj name="Graph" r:id="rId4" imgW="4131720" imgH="2879640" progId="Origin50.Graph">
                  <p:embed/>
                  <p:pic>
                    <p:nvPicPr>
                      <p:cNvPr id="0" name=""/>
                      <p:cNvPicPr/>
                      <p:nvPr/>
                    </p:nvPicPr>
                    <p:blipFill>
                      <a:blip r:embed="rId5"/>
                      <a:stretch>
                        <a:fillRect/>
                      </a:stretch>
                    </p:blipFill>
                    <p:spPr>
                      <a:xfrm>
                        <a:off x="-484201" y="1466470"/>
                        <a:ext cx="5632265" cy="3925059"/>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9" name="Rectangle 5">
            <a:extLst>
              <a:ext uri="{FF2B5EF4-FFF2-40B4-BE49-F238E27FC236}">
                <a16:creationId xmlns:a16="http://schemas.microsoft.com/office/drawing/2014/main" id="{A0EAE961-E6A8-437A-927A-C7F2EC8F29D6}"/>
              </a:ext>
            </a:extLst>
          </p:cNvPr>
          <p:cNvSpPr>
            <a:spLocks noGrp="1" noChangeArrowheads="1"/>
          </p:cNvSpPr>
          <p:nvPr>
            <p:ph type="title" idx="4294967295"/>
          </p:nvPr>
        </p:nvSpPr>
        <p:spPr/>
        <p:txBody>
          <a:bodyPr/>
          <a:lstStyle/>
          <a:p>
            <a:pPr eaLnBrk="1" hangingPunct="1">
              <a:defRPr/>
            </a:pPr>
            <a:r>
              <a:rPr lang="zh-CN" altLang="en-US" sz="4800" dirty="0"/>
              <a:t>集成光源阵列</a:t>
            </a:r>
          </a:p>
        </p:txBody>
      </p:sp>
      <p:sp>
        <p:nvSpPr>
          <p:cNvPr id="615428" name="Text Box 4">
            <a:extLst>
              <a:ext uri="{FF2B5EF4-FFF2-40B4-BE49-F238E27FC236}">
                <a16:creationId xmlns:a16="http://schemas.microsoft.com/office/drawing/2014/main" id="{74007D7F-D973-4B43-B985-A666A045E35C}"/>
              </a:ext>
            </a:extLst>
          </p:cNvPr>
          <p:cNvSpPr txBox="1">
            <a:spLocks noChangeArrowheads="1"/>
          </p:cNvSpPr>
          <p:nvPr/>
        </p:nvSpPr>
        <p:spPr bwMode="auto">
          <a:xfrm>
            <a:off x="179388" y="5230813"/>
            <a:ext cx="4176712" cy="708025"/>
          </a:xfrm>
          <a:prstGeom prst="rect">
            <a:avLst/>
          </a:prstGeom>
          <a:noFill/>
          <a:ln w="9525">
            <a:noFill/>
            <a:miter lim="800000"/>
            <a:headEnd/>
            <a:tailEnd/>
          </a:ln>
          <a:effectLst/>
        </p:spPr>
        <p:txBody>
          <a:bodyPr>
            <a:spAutoFit/>
          </a:bodyPr>
          <a:lstStyle/>
          <a:p>
            <a:pPr algn="ctr">
              <a:defRPr/>
            </a:pPr>
            <a:r>
              <a:rPr lang="en-US" altLang="zh-CN" sz="2000" b="1" dirty="0">
                <a:latin typeface="Arial" charset="0"/>
                <a:ea typeface="楷体_GB2312" pitchFamily="49" charset="-122"/>
              </a:rPr>
              <a:t>Lasing Spectra</a:t>
            </a:r>
          </a:p>
          <a:p>
            <a:pPr algn="ctr">
              <a:defRPr/>
            </a:pPr>
            <a:r>
              <a:rPr lang="en-US" altLang="zh-CN" sz="2000" b="1" dirty="0">
                <a:latin typeface="Arial" charset="0"/>
                <a:ea typeface="楷体_GB2312" pitchFamily="49" charset="-122"/>
              </a:rPr>
              <a:t>(SMSR &gt; 40 dB)</a:t>
            </a:r>
          </a:p>
        </p:txBody>
      </p:sp>
      <p:sp>
        <p:nvSpPr>
          <p:cNvPr id="616451" name="Text Box 3">
            <a:extLst>
              <a:ext uri="{FF2B5EF4-FFF2-40B4-BE49-F238E27FC236}">
                <a16:creationId xmlns:a16="http://schemas.microsoft.com/office/drawing/2014/main" id="{D3B793DA-5116-48E9-A9BC-4311D8296FF7}"/>
              </a:ext>
            </a:extLst>
          </p:cNvPr>
          <p:cNvSpPr txBox="1">
            <a:spLocks noChangeArrowheads="1"/>
          </p:cNvSpPr>
          <p:nvPr/>
        </p:nvSpPr>
        <p:spPr bwMode="auto">
          <a:xfrm>
            <a:off x="4500563" y="5248275"/>
            <a:ext cx="4464050" cy="701675"/>
          </a:xfrm>
          <a:prstGeom prst="rect">
            <a:avLst/>
          </a:prstGeom>
          <a:noFill/>
          <a:ln w="9525">
            <a:noFill/>
            <a:miter lim="800000"/>
            <a:headEnd/>
            <a:tailEnd/>
          </a:ln>
          <a:effectLst/>
        </p:spPr>
        <p:txBody>
          <a:bodyPr>
            <a:spAutoFit/>
          </a:bodyPr>
          <a:lstStyle/>
          <a:p>
            <a:pPr algn="ctr">
              <a:defRPr/>
            </a:pPr>
            <a:r>
              <a:rPr lang="en-US" altLang="zh-CN" sz="2000" b="1" dirty="0">
                <a:latin typeface="Arial" charset="0"/>
                <a:ea typeface="楷体_GB2312" pitchFamily="49" charset="-122"/>
              </a:rPr>
              <a:t>Extinction Behavior</a:t>
            </a:r>
          </a:p>
          <a:p>
            <a:pPr algn="ctr">
              <a:defRPr/>
            </a:pPr>
            <a:r>
              <a:rPr lang="en-US" altLang="zh-CN" sz="2000" b="1" dirty="0">
                <a:latin typeface="Arial" charset="0"/>
                <a:ea typeface="文鼎粗魏碑简" pitchFamily="49" charset="-122"/>
              </a:rPr>
              <a:t>(ER: &gt; 15 dB @  </a:t>
            </a:r>
            <a:r>
              <a:rPr lang="en-US" altLang="zh-CN" sz="2000" b="1" dirty="0">
                <a:latin typeface="Arial" charset="0"/>
                <a:ea typeface="文鼎粗魏碑简" pitchFamily="49" charset="-122"/>
                <a:sym typeface="Symbol" panose="05050102010706020507" pitchFamily="18" charset="2"/>
              </a:rPr>
              <a:t></a:t>
            </a:r>
            <a:r>
              <a:rPr lang="en-US" altLang="zh-CN" sz="2000" b="1" dirty="0">
                <a:latin typeface="Arial" charset="0"/>
                <a:ea typeface="文鼎粗魏碑简" pitchFamily="49" charset="-122"/>
              </a:rPr>
              <a:t>2 V)</a:t>
            </a:r>
            <a:endParaRPr lang="en-US" altLang="zh-CN" sz="2000" b="1" dirty="0">
              <a:latin typeface="Arial" charset="0"/>
              <a:ea typeface="楷体_GB2312" pitchFamily="49" charset="-122"/>
            </a:endParaRPr>
          </a:p>
        </p:txBody>
      </p:sp>
      <p:sp>
        <p:nvSpPr>
          <p:cNvPr id="57349" name="Rectangle 7">
            <a:extLst>
              <a:ext uri="{FF2B5EF4-FFF2-40B4-BE49-F238E27FC236}">
                <a16:creationId xmlns:a16="http://schemas.microsoft.com/office/drawing/2014/main" id="{AA31DF9C-94D9-4212-A57F-432776F66B46}"/>
              </a:ext>
            </a:extLst>
          </p:cNvPr>
          <p:cNvSpPr>
            <a:spLocks noChangeArrowheads="1"/>
          </p:cNvSpPr>
          <p:nvPr/>
        </p:nvSpPr>
        <p:spPr bwMode="auto">
          <a:xfrm>
            <a:off x="3836988" y="5954713"/>
            <a:ext cx="5111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da-DK" altLang="zh-CN" sz="1400">
                <a:latin typeface="Arial" panose="020B0604020202020204" pitchFamily="34" charset="0"/>
                <a:ea typeface="华文隶书" panose="02010800040101010101" pitchFamily="2" charset="-122"/>
              </a:rPr>
              <a:t>S. Yang, C. Sun et al. IEEE JSTQE, 25:1500806, 2019.</a:t>
            </a:r>
          </a:p>
        </p:txBody>
      </p:sp>
      <p:sp>
        <p:nvSpPr>
          <p:cNvPr id="57351" name="页脚占位符 4">
            <a:extLst>
              <a:ext uri="{FF2B5EF4-FFF2-40B4-BE49-F238E27FC236}">
                <a16:creationId xmlns:a16="http://schemas.microsoft.com/office/drawing/2014/main" id="{BF583EEF-2C49-4EA1-AEAC-F7B75415F0D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7352" name="灯片编号占位符 5">
            <a:extLst>
              <a:ext uri="{FF2B5EF4-FFF2-40B4-BE49-F238E27FC236}">
                <a16:creationId xmlns:a16="http://schemas.microsoft.com/office/drawing/2014/main" id="{275DF903-7031-46D9-B182-28622BBDEB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790A774B-93E3-493A-9FF6-56A2A958C8E9}"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57</a:t>
            </a:fld>
            <a:endParaRPr lang="en-US" altLang="zh-CN" sz="1400" b="0">
              <a:latin typeface="Times New Roman" panose="02020603050405020304" pitchFamily="18" charset="0"/>
              <a:ea typeface="宋体" panose="02010600030101010101" pitchFamily="2" charset="-122"/>
            </a:endParaRPr>
          </a:p>
        </p:txBody>
      </p:sp>
      <p:pic>
        <p:nvPicPr>
          <p:cNvPr id="57353" name="图片 5">
            <a:extLst>
              <a:ext uri="{FF2B5EF4-FFF2-40B4-BE49-F238E27FC236}">
                <a16:creationId xmlns:a16="http://schemas.microsoft.com/office/drawing/2014/main" id="{62DF310D-C705-4C49-8628-A1887974E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64" r="4904" b="-3159"/>
          <a:stretch>
            <a:fillRect/>
          </a:stretch>
        </p:blipFill>
        <p:spPr bwMode="auto">
          <a:xfrm>
            <a:off x="180975" y="1752600"/>
            <a:ext cx="4175125" cy="3379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7354" name="图片 6">
            <a:extLst>
              <a:ext uri="{FF2B5EF4-FFF2-40B4-BE49-F238E27FC236}">
                <a16:creationId xmlns:a16="http://schemas.microsoft.com/office/drawing/2014/main" id="{1549FEF9-5E99-401A-91E6-06374C53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38" t="2" b="-4887"/>
          <a:stretch>
            <a:fillRect/>
          </a:stretch>
        </p:blipFill>
        <p:spPr bwMode="auto">
          <a:xfrm>
            <a:off x="4467225" y="1755775"/>
            <a:ext cx="4106863" cy="3376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7355" name="图片 26">
            <a:extLst>
              <a:ext uri="{FF2B5EF4-FFF2-40B4-BE49-F238E27FC236}">
                <a16:creationId xmlns:a16="http://schemas.microsoft.com/office/drawing/2014/main" id="{DA932F94-73D1-4C34-89D5-AEC5428EE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2806" b="31197"/>
          <a:stretch>
            <a:fillRect/>
          </a:stretch>
        </p:blipFill>
        <p:spPr bwMode="auto">
          <a:xfrm>
            <a:off x="6842125" y="2133600"/>
            <a:ext cx="12588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9" name="Rectangle 5">
            <a:extLst>
              <a:ext uri="{FF2B5EF4-FFF2-40B4-BE49-F238E27FC236}">
                <a16:creationId xmlns:a16="http://schemas.microsoft.com/office/drawing/2014/main" id="{A0EAE961-E6A8-437A-927A-C7F2EC8F29D6}"/>
              </a:ext>
            </a:extLst>
          </p:cNvPr>
          <p:cNvSpPr>
            <a:spLocks noGrp="1" noChangeArrowheads="1"/>
          </p:cNvSpPr>
          <p:nvPr>
            <p:ph type="title" idx="4294967295"/>
          </p:nvPr>
        </p:nvSpPr>
        <p:spPr/>
        <p:txBody>
          <a:bodyPr/>
          <a:lstStyle/>
          <a:p>
            <a:pPr eaLnBrk="1" hangingPunct="1">
              <a:defRPr/>
            </a:pPr>
            <a:r>
              <a:rPr lang="en-US" altLang="zh-CN" sz="4800" dirty="0"/>
              <a:t>4</a:t>
            </a:r>
            <a:r>
              <a:rPr lang="zh-CN" altLang="en-US" sz="4800" dirty="0">
                <a:sym typeface="Symbol" panose="05050102010706020507" pitchFamily="18" charset="2"/>
              </a:rPr>
              <a:t></a:t>
            </a:r>
            <a:r>
              <a:rPr lang="en-US" altLang="zh-CN" sz="4800" dirty="0"/>
              <a:t>56 Gb/s</a:t>
            </a:r>
            <a:r>
              <a:rPr lang="zh-CN" altLang="en-US" sz="4800" dirty="0"/>
              <a:t>集成光源阵列</a:t>
            </a:r>
          </a:p>
        </p:txBody>
      </p:sp>
      <p:sp>
        <p:nvSpPr>
          <p:cNvPr id="615428" name="Text Box 4">
            <a:extLst>
              <a:ext uri="{FF2B5EF4-FFF2-40B4-BE49-F238E27FC236}">
                <a16:creationId xmlns:a16="http://schemas.microsoft.com/office/drawing/2014/main" id="{74007D7F-D973-4B43-B985-A666A045E35C}"/>
              </a:ext>
            </a:extLst>
          </p:cNvPr>
          <p:cNvSpPr txBox="1">
            <a:spLocks noChangeArrowheads="1"/>
          </p:cNvSpPr>
          <p:nvPr/>
        </p:nvSpPr>
        <p:spPr bwMode="auto">
          <a:xfrm>
            <a:off x="179388" y="5230813"/>
            <a:ext cx="4176712" cy="708025"/>
          </a:xfrm>
          <a:prstGeom prst="rect">
            <a:avLst/>
          </a:prstGeom>
          <a:noFill/>
          <a:ln w="9525">
            <a:noFill/>
            <a:miter lim="800000"/>
            <a:headEnd/>
            <a:tailEnd/>
          </a:ln>
          <a:effectLst/>
        </p:spPr>
        <p:txBody>
          <a:bodyPr>
            <a:spAutoFit/>
          </a:bodyPr>
          <a:lstStyle/>
          <a:p>
            <a:pPr algn="ctr">
              <a:defRPr/>
            </a:pPr>
            <a:r>
              <a:rPr lang="en-US" altLang="zh-CN" sz="2000" b="1" dirty="0">
                <a:latin typeface="Arial" charset="0"/>
                <a:ea typeface="楷体_GB2312" pitchFamily="49" charset="-122"/>
              </a:rPr>
              <a:t>Small Signal Response</a:t>
            </a:r>
          </a:p>
          <a:p>
            <a:pPr algn="ctr">
              <a:defRPr/>
            </a:pPr>
            <a:r>
              <a:rPr lang="en-US" altLang="zh-CN" sz="2000" b="1" dirty="0">
                <a:latin typeface="Arial" charset="0"/>
                <a:ea typeface="楷体_GB2312" pitchFamily="49" charset="-122"/>
              </a:rPr>
              <a:t>(BW &gt; 40 GHz)</a:t>
            </a:r>
          </a:p>
        </p:txBody>
      </p:sp>
      <p:sp>
        <p:nvSpPr>
          <p:cNvPr id="616451" name="Text Box 3">
            <a:extLst>
              <a:ext uri="{FF2B5EF4-FFF2-40B4-BE49-F238E27FC236}">
                <a16:creationId xmlns:a16="http://schemas.microsoft.com/office/drawing/2014/main" id="{D3B793DA-5116-48E9-A9BC-4311D8296FF7}"/>
              </a:ext>
            </a:extLst>
          </p:cNvPr>
          <p:cNvSpPr txBox="1">
            <a:spLocks noChangeArrowheads="1"/>
          </p:cNvSpPr>
          <p:nvPr/>
        </p:nvSpPr>
        <p:spPr bwMode="auto">
          <a:xfrm>
            <a:off x="4500563" y="5248275"/>
            <a:ext cx="4464050" cy="701675"/>
          </a:xfrm>
          <a:prstGeom prst="rect">
            <a:avLst/>
          </a:prstGeom>
          <a:noFill/>
          <a:ln w="9525">
            <a:noFill/>
            <a:miter lim="800000"/>
            <a:headEnd/>
            <a:tailEnd/>
          </a:ln>
          <a:effectLst/>
        </p:spPr>
        <p:txBody>
          <a:bodyPr>
            <a:spAutoFit/>
          </a:bodyPr>
          <a:lstStyle/>
          <a:p>
            <a:pPr algn="ctr">
              <a:defRPr/>
            </a:pPr>
            <a:r>
              <a:rPr lang="en-US" altLang="zh-CN" sz="2000" b="1" dirty="0">
                <a:latin typeface="Arial" charset="0"/>
                <a:ea typeface="楷体_GB2312" pitchFamily="49" charset="-122"/>
              </a:rPr>
              <a:t>Eye-Diagram for 56 Gb/s </a:t>
            </a:r>
          </a:p>
          <a:p>
            <a:pPr algn="ctr">
              <a:defRPr/>
            </a:pPr>
            <a:r>
              <a:rPr lang="en-US" altLang="zh-CN" sz="2000" b="1" dirty="0">
                <a:latin typeface="Arial" charset="0"/>
                <a:ea typeface="楷体_GB2312" pitchFamily="49" charset="-122"/>
              </a:rPr>
              <a:t>Large Signal Modulation </a:t>
            </a:r>
          </a:p>
        </p:txBody>
      </p:sp>
      <p:sp>
        <p:nvSpPr>
          <p:cNvPr id="58373" name="Rectangle 7">
            <a:extLst>
              <a:ext uri="{FF2B5EF4-FFF2-40B4-BE49-F238E27FC236}">
                <a16:creationId xmlns:a16="http://schemas.microsoft.com/office/drawing/2014/main" id="{7AC04EB8-3658-4921-8953-A20291C4D1DC}"/>
              </a:ext>
            </a:extLst>
          </p:cNvPr>
          <p:cNvSpPr>
            <a:spLocks noChangeArrowheads="1"/>
          </p:cNvSpPr>
          <p:nvPr/>
        </p:nvSpPr>
        <p:spPr bwMode="auto">
          <a:xfrm>
            <a:off x="3836988" y="5954713"/>
            <a:ext cx="5111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da-DK" altLang="zh-CN" sz="1400">
                <a:latin typeface="Arial" panose="020B0604020202020204" pitchFamily="34" charset="0"/>
                <a:ea typeface="华文隶书" panose="02010800040101010101" pitchFamily="2" charset="-122"/>
              </a:rPr>
              <a:t>S. Yang, C. Sun et al. IEEE JSTQE, 28:1500507, 2022.</a:t>
            </a:r>
          </a:p>
        </p:txBody>
      </p:sp>
      <p:sp>
        <p:nvSpPr>
          <p:cNvPr id="58375" name="页脚占位符 4">
            <a:extLst>
              <a:ext uri="{FF2B5EF4-FFF2-40B4-BE49-F238E27FC236}">
                <a16:creationId xmlns:a16="http://schemas.microsoft.com/office/drawing/2014/main" id="{E8CDAAD4-3CAC-4949-B5A1-CA980820CAF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8376" name="灯片编号占位符 5">
            <a:extLst>
              <a:ext uri="{FF2B5EF4-FFF2-40B4-BE49-F238E27FC236}">
                <a16:creationId xmlns:a16="http://schemas.microsoft.com/office/drawing/2014/main" id="{313CF3F4-8FA7-4E22-98A5-808FEC1F35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DB294ADC-D180-463D-A1A9-BACE1B30FC7C}"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58</a:t>
            </a:fld>
            <a:endParaRPr lang="en-US" altLang="zh-CN" sz="1400" b="0">
              <a:latin typeface="Times New Roman" panose="02020603050405020304" pitchFamily="18" charset="0"/>
              <a:ea typeface="宋体" panose="02010600030101010101" pitchFamily="2" charset="-122"/>
            </a:endParaRPr>
          </a:p>
        </p:txBody>
      </p:sp>
      <p:pic>
        <p:nvPicPr>
          <p:cNvPr id="58377" name="图片 11">
            <a:extLst>
              <a:ext uri="{FF2B5EF4-FFF2-40B4-BE49-F238E27FC236}">
                <a16:creationId xmlns:a16="http://schemas.microsoft.com/office/drawing/2014/main" id="{8137570A-372E-47D9-B8EC-AD3FD79742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9325" y="1816100"/>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图片 12">
            <a:extLst>
              <a:ext uri="{FF2B5EF4-FFF2-40B4-BE49-F238E27FC236}">
                <a16:creationId xmlns:a16="http://schemas.microsoft.com/office/drawing/2014/main" id="{9DC581C2-F68C-48D6-88F0-314EF89349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000" t="8755" r="11667"/>
          <a:stretch>
            <a:fillRect/>
          </a:stretch>
        </p:blipFill>
        <p:spPr bwMode="auto">
          <a:xfrm>
            <a:off x="77788" y="1628775"/>
            <a:ext cx="45561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E5FBFE3-3A36-4830-9D69-65E7E8BD0A38}"/>
              </a:ext>
            </a:extLst>
          </p:cNvPr>
          <p:cNvSpPr>
            <a:spLocks noGrp="1" noChangeArrowheads="1"/>
          </p:cNvSpPr>
          <p:nvPr>
            <p:ph type="title"/>
          </p:nvPr>
        </p:nvSpPr>
        <p:spPr>
          <a:xfrm>
            <a:off x="684213" y="0"/>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单片集成</a:t>
            </a:r>
            <a:r>
              <a:rPr lang="en-US" altLang="zh-CN">
                <a:effectLst/>
              </a:rPr>
              <a:t>OEIC</a:t>
            </a:r>
            <a:r>
              <a:rPr lang="zh-CN" altLang="en-US">
                <a:effectLst/>
              </a:rPr>
              <a:t>的代表</a:t>
            </a:r>
          </a:p>
        </p:txBody>
      </p:sp>
      <p:pic>
        <p:nvPicPr>
          <p:cNvPr id="45059" name="Picture 4" descr="NTT01">
            <a:extLst>
              <a:ext uri="{FF2B5EF4-FFF2-40B4-BE49-F238E27FC236}">
                <a16:creationId xmlns:a16="http://schemas.microsoft.com/office/drawing/2014/main" id="{4FE1C89F-CF3E-476F-B636-ABAD1AB67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47" b="2174"/>
          <a:stretch>
            <a:fillRect/>
          </a:stretch>
        </p:blipFill>
        <p:spPr bwMode="auto">
          <a:xfrm>
            <a:off x="1185863" y="1724025"/>
            <a:ext cx="6769100" cy="340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5">
            <a:extLst>
              <a:ext uri="{FF2B5EF4-FFF2-40B4-BE49-F238E27FC236}">
                <a16:creationId xmlns:a16="http://schemas.microsoft.com/office/drawing/2014/main" id="{12ECF44E-7A32-4FC3-87AD-2BEB6DC2CC2F}"/>
              </a:ext>
            </a:extLst>
          </p:cNvPr>
          <p:cNvSpPr txBox="1">
            <a:spLocks noChangeArrowheads="1"/>
          </p:cNvSpPr>
          <p:nvPr/>
        </p:nvSpPr>
        <p:spPr bwMode="auto">
          <a:xfrm>
            <a:off x="1641475" y="5321300"/>
            <a:ext cx="600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zh-CN" altLang="en-US" sz="2400">
                <a:latin typeface="Arial" panose="020B0604020202020204" pitchFamily="34" charset="0"/>
              </a:rPr>
              <a:t>波导型光探测器与微波放大器单片集成芯片</a:t>
            </a:r>
          </a:p>
        </p:txBody>
      </p:sp>
      <p:sp>
        <p:nvSpPr>
          <p:cNvPr id="45062" name="页脚占位符 4">
            <a:extLst>
              <a:ext uri="{FF2B5EF4-FFF2-40B4-BE49-F238E27FC236}">
                <a16:creationId xmlns:a16="http://schemas.microsoft.com/office/drawing/2014/main" id="{51AC7C00-1178-4E65-8448-AAB813A7E8B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5063" name="灯片编号占位符 5">
            <a:extLst>
              <a:ext uri="{FF2B5EF4-FFF2-40B4-BE49-F238E27FC236}">
                <a16:creationId xmlns:a16="http://schemas.microsoft.com/office/drawing/2014/main" id="{DB58EE25-67F3-492C-B0C7-E052E29078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C4779B7D-084C-431B-94A2-EB8E8C6CB8BB}"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59</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3052A-9033-4219-9E90-B28A61C00102}"/>
              </a:ext>
            </a:extLst>
          </p:cNvPr>
          <p:cNvSpPr>
            <a:spLocks noGrp="1"/>
          </p:cNvSpPr>
          <p:nvPr>
            <p:ph type="title"/>
          </p:nvPr>
        </p:nvSpPr>
        <p:spPr>
          <a:xfrm>
            <a:off x="685800" y="-12700"/>
            <a:ext cx="7772400" cy="1143000"/>
          </a:xfrm>
        </p:spPr>
        <p:txBody>
          <a:bodyPr/>
          <a:lstStyle/>
          <a:p>
            <a:pPr>
              <a:defRPr/>
            </a:pPr>
            <a:r>
              <a:rPr lang="en-US" altLang="zh-CN" dirty="0"/>
              <a:t>IC</a:t>
            </a:r>
            <a:r>
              <a:rPr lang="zh-CN" altLang="en-US" dirty="0"/>
              <a:t>与</a:t>
            </a:r>
            <a:r>
              <a:rPr lang="en-US" altLang="zh-CN" dirty="0"/>
              <a:t>PIC</a:t>
            </a:r>
            <a:r>
              <a:rPr lang="zh-CN" altLang="en-US" dirty="0"/>
              <a:t>发展状况的比较</a:t>
            </a:r>
          </a:p>
        </p:txBody>
      </p:sp>
      <p:sp>
        <p:nvSpPr>
          <p:cNvPr id="39940" name="页脚占位符 4">
            <a:extLst>
              <a:ext uri="{FF2B5EF4-FFF2-40B4-BE49-F238E27FC236}">
                <a16:creationId xmlns:a16="http://schemas.microsoft.com/office/drawing/2014/main" id="{77880151-247F-46F3-8B2F-2C459BC414D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39941" name="灯片编号占位符 5">
            <a:extLst>
              <a:ext uri="{FF2B5EF4-FFF2-40B4-BE49-F238E27FC236}">
                <a16:creationId xmlns:a16="http://schemas.microsoft.com/office/drawing/2014/main" id="{899B43F4-E14E-44AD-927F-3817E11005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484E27C2-05A9-412D-B07B-6BFC882A545B}"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a:t>
            </a:fld>
            <a:endParaRPr lang="en-US" altLang="zh-CN" sz="1400" b="0">
              <a:latin typeface="Times New Roman" panose="02020603050405020304" pitchFamily="18" charset="0"/>
              <a:ea typeface="宋体" panose="02010600030101010101" pitchFamily="2" charset="-122"/>
            </a:endParaRPr>
          </a:p>
        </p:txBody>
      </p:sp>
      <p:pic>
        <p:nvPicPr>
          <p:cNvPr id="39942" name="Picture 3">
            <a:extLst>
              <a:ext uri="{FF2B5EF4-FFF2-40B4-BE49-F238E27FC236}">
                <a16:creationId xmlns:a16="http://schemas.microsoft.com/office/drawing/2014/main" id="{FAD19AD2-6F64-42B1-B7C3-DC65AC29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84313"/>
            <a:ext cx="7410450" cy="4368800"/>
          </a:xfrm>
          <a:prstGeom prst="rect">
            <a:avLst/>
          </a:prstGeom>
          <a:noFill/>
          <a:ln w="57150">
            <a:solidFill>
              <a:srgbClr val="9966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433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a:xfrm>
            <a:off x="685800" y="557808"/>
            <a:ext cx="7772400" cy="1143000"/>
          </a:xfrm>
        </p:spPr>
        <p:txBody>
          <a:bodyPr/>
          <a:lstStyle/>
          <a:p>
            <a:pPr eaLnBrk="1" hangingPunct="1"/>
            <a:r>
              <a:rPr lang="en-US" altLang="zh-CN" sz="3200" dirty="0"/>
              <a:t>Monolithic Receiver OEIC Module</a:t>
            </a:r>
            <a:br>
              <a:rPr lang="en-US" altLang="zh-CN" sz="3200" dirty="0"/>
            </a:br>
            <a:r>
              <a:rPr lang="en-US" altLang="zh-CN" sz="3200" dirty="0"/>
              <a:t>for 40 Gb/s Systems</a:t>
            </a:r>
          </a:p>
        </p:txBody>
      </p:sp>
      <p:pic>
        <p:nvPicPr>
          <p:cNvPr id="70659" name="Picture 3" descr="\\MARS\WORK\Scz\NTT02.bmp"/>
          <p:cNvPicPr>
            <a:picLocks noChangeAspect="1" noChangeArrowheads="1"/>
          </p:cNvPicPr>
          <p:nvPr/>
        </p:nvPicPr>
        <p:blipFill>
          <a:blip r:embed="rId2" cstate="print"/>
          <a:srcRect/>
          <a:stretch>
            <a:fillRect/>
          </a:stretch>
        </p:blipFill>
        <p:spPr bwMode="auto">
          <a:xfrm>
            <a:off x="4529138" y="1676400"/>
            <a:ext cx="3259137" cy="3810000"/>
          </a:xfrm>
          <a:prstGeom prst="rect">
            <a:avLst/>
          </a:prstGeom>
          <a:noFill/>
          <a:effectLst/>
        </p:spPr>
      </p:pic>
      <p:pic>
        <p:nvPicPr>
          <p:cNvPr id="70660" name="Picture 4" descr="\\MARS\WORK\Scz\NTT03.bmp"/>
          <p:cNvPicPr>
            <a:picLocks noChangeAspect="1" noChangeArrowheads="1"/>
          </p:cNvPicPr>
          <p:nvPr/>
        </p:nvPicPr>
        <p:blipFill>
          <a:blip r:embed="rId3" cstate="print"/>
          <a:srcRect/>
          <a:stretch>
            <a:fillRect/>
          </a:stretch>
        </p:blipFill>
        <p:spPr bwMode="auto">
          <a:xfrm>
            <a:off x="1600200" y="3844925"/>
            <a:ext cx="2514600" cy="1641475"/>
          </a:xfrm>
          <a:prstGeom prst="rect">
            <a:avLst/>
          </a:prstGeom>
          <a:noFill/>
          <a:effectLst/>
        </p:spPr>
      </p:pic>
      <p:pic>
        <p:nvPicPr>
          <p:cNvPr id="70661" name="Picture 5" descr="\\MARS\WORK\Scz\NNT04.bmp"/>
          <p:cNvPicPr>
            <a:picLocks noChangeAspect="1" noChangeArrowheads="1"/>
          </p:cNvPicPr>
          <p:nvPr/>
        </p:nvPicPr>
        <p:blipFill>
          <a:blip r:embed="rId4" cstate="print"/>
          <a:srcRect l="3271" r="3246" b="3444"/>
          <a:stretch>
            <a:fillRect/>
          </a:stretch>
        </p:blipFill>
        <p:spPr bwMode="auto">
          <a:xfrm>
            <a:off x="1600200" y="1676400"/>
            <a:ext cx="2514600" cy="1939925"/>
          </a:xfrm>
          <a:prstGeom prst="rect">
            <a:avLst/>
          </a:prstGeom>
          <a:noFill/>
          <a:effectLst/>
        </p:spPr>
      </p:pic>
      <p:sp>
        <p:nvSpPr>
          <p:cNvPr id="66569" name="Text Box 6"/>
          <p:cNvSpPr txBox="1">
            <a:spLocks noChangeArrowheads="1"/>
          </p:cNvSpPr>
          <p:nvPr/>
        </p:nvSpPr>
        <p:spPr bwMode="auto">
          <a:xfrm>
            <a:off x="4923936" y="5622925"/>
            <a:ext cx="2600392" cy="400110"/>
          </a:xfrm>
          <a:prstGeom prst="rect">
            <a:avLst/>
          </a:prstGeom>
          <a:noFill/>
          <a:ln w="9525">
            <a:noFill/>
            <a:miter lim="800000"/>
            <a:headEnd/>
            <a:tailEnd/>
          </a:ln>
        </p:spPr>
        <p:txBody>
          <a:bodyPr wrap="none">
            <a:spAutoFit/>
          </a:bodyPr>
          <a:lstStyle/>
          <a:p>
            <a:r>
              <a:rPr lang="en-US" altLang="zh-CN" sz="2000">
                <a:latin typeface="Times New Roman" panose="02020603050405020304" pitchFamily="18" charset="0"/>
                <a:cs typeface="Times New Roman" panose="02020603050405020304" pitchFamily="18" charset="0"/>
              </a:rPr>
              <a:t>BER of Receiver OEIC</a:t>
            </a:r>
            <a:endParaRPr lang="en-US" altLang="zh-CN">
              <a:latin typeface="Times New Roman" panose="02020603050405020304" pitchFamily="18" charset="0"/>
              <a:cs typeface="Times New Roman" panose="02020603050405020304" pitchFamily="18" charset="0"/>
            </a:endParaRPr>
          </a:p>
        </p:txBody>
      </p:sp>
      <p:sp>
        <p:nvSpPr>
          <p:cNvPr id="66570" name="Text Box 7"/>
          <p:cNvSpPr txBox="1">
            <a:spLocks noChangeArrowheads="1"/>
          </p:cNvSpPr>
          <p:nvPr/>
        </p:nvSpPr>
        <p:spPr bwMode="auto">
          <a:xfrm>
            <a:off x="1582249" y="5638800"/>
            <a:ext cx="2712602" cy="400110"/>
          </a:xfrm>
          <a:prstGeom prst="rect">
            <a:avLst/>
          </a:prstGeom>
          <a:noFill/>
          <a:ln w="9525">
            <a:noFill/>
            <a:miter lim="800000"/>
            <a:headEnd/>
            <a:tailEnd/>
          </a:ln>
        </p:spPr>
        <p:txBody>
          <a:bodyPr wrap="none">
            <a:spAutoFit/>
          </a:bodyPr>
          <a:lstStyle/>
          <a:p>
            <a:r>
              <a:rPr lang="en-US" altLang="zh-CN" sz="2000" dirty="0">
                <a:latin typeface="Times New Roman" panose="02020603050405020304" pitchFamily="18" charset="0"/>
                <a:cs typeface="Times New Roman" panose="02020603050405020304" pitchFamily="18" charset="0"/>
              </a:rPr>
              <a:t>Eye Diagram @ 50 Gb/s</a:t>
            </a:r>
            <a:endParaRPr lang="en-US" altLang="zh-CN" dirty="0">
              <a:latin typeface="Times New Roman" panose="02020603050405020304" pitchFamily="18" charset="0"/>
              <a:cs typeface="Times New Roman" panose="02020603050405020304" pitchFamily="18" charset="0"/>
            </a:endParaRPr>
          </a:p>
        </p:txBody>
      </p:sp>
      <p:sp>
        <p:nvSpPr>
          <p:cNvPr id="2" name="页脚占位符 1">
            <a:extLst>
              <a:ext uri="{FF2B5EF4-FFF2-40B4-BE49-F238E27FC236}">
                <a16:creationId xmlns:a16="http://schemas.microsoft.com/office/drawing/2014/main" id="{C9D375B0-0252-4A70-92DD-4A9317D3B911}"/>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EA1B8908-16E7-4D09-B982-E03B999970DB}"/>
              </a:ext>
            </a:extLst>
          </p:cNvPr>
          <p:cNvSpPr>
            <a:spLocks noGrp="1"/>
          </p:cNvSpPr>
          <p:nvPr>
            <p:ph type="sldNum" sz="quarter" idx="12"/>
          </p:nvPr>
        </p:nvSpPr>
        <p:spPr>
          <a:xfrm>
            <a:off x="6553200" y="6248400"/>
            <a:ext cx="1905000" cy="457200"/>
          </a:xfrm>
        </p:spPr>
        <p:txBody>
          <a:bodyPr/>
          <a:lstStyle/>
          <a:p>
            <a:pPr>
              <a:defRPr/>
            </a:pPr>
            <a:fld id="{FE50F384-8220-4DD5-802A-639C07BA34CD}" type="slidenum">
              <a:rPr lang="en-US" altLang="zh-CN"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CC9EA7A-FE2E-49EA-8A77-DF89E068107A}"/>
              </a:ext>
            </a:extLst>
          </p:cNvPr>
          <p:cNvSpPr>
            <a:spLocks noGrp="1" noChangeArrowheads="1"/>
          </p:cNvSpPr>
          <p:nvPr>
            <p:ph type="title"/>
          </p:nvPr>
        </p:nvSpPr>
        <p:spPr>
          <a:xfrm>
            <a:off x="685800" y="152400"/>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混合集成</a:t>
            </a:r>
            <a:br>
              <a:rPr lang="en-US" altLang="zh-CN">
                <a:effectLst/>
              </a:rPr>
            </a:br>
            <a:r>
              <a:rPr lang="en-US" altLang="zh-CN" sz="2800">
                <a:effectLst/>
              </a:rPr>
              <a:t>(Hybrid Integration)</a:t>
            </a:r>
            <a:endParaRPr lang="zh-CN" altLang="en-US">
              <a:effectLst/>
            </a:endParaRPr>
          </a:p>
        </p:txBody>
      </p:sp>
      <p:sp>
        <p:nvSpPr>
          <p:cNvPr id="46083" name="Rectangle 3">
            <a:extLst>
              <a:ext uri="{FF2B5EF4-FFF2-40B4-BE49-F238E27FC236}">
                <a16:creationId xmlns:a16="http://schemas.microsoft.com/office/drawing/2014/main" id="{0B02A36C-13D1-496A-987A-672A5BB9B509}"/>
              </a:ext>
            </a:extLst>
          </p:cNvPr>
          <p:cNvSpPr>
            <a:spLocks noGrp="1" noChangeArrowheads="1"/>
          </p:cNvSpPr>
          <p:nvPr>
            <p:ph type="body" idx="1"/>
          </p:nvPr>
        </p:nvSpPr>
        <p:spPr>
          <a:xfrm>
            <a:off x="468313" y="1412875"/>
            <a:ext cx="8424862" cy="4824413"/>
          </a:xfrm>
          <a:noFill/>
          <a:extLst>
            <a:ext uri="{909E8E84-426E-40DD-AFC4-6F175D3DCCD1}">
              <a14:hiddenFill xmlns:a14="http://schemas.microsoft.com/office/drawing/2010/main">
                <a:solidFill>
                  <a:srgbClr val="FFFFFF"/>
                </a:solidFill>
              </a14:hiddenFill>
            </a:ext>
          </a:extLst>
        </p:spPr>
        <p:txBody>
          <a:bodyPr/>
          <a:lstStyle/>
          <a:p>
            <a:pPr eaLnBrk="1"/>
            <a:r>
              <a:rPr lang="zh-CN" altLang="en-US" dirty="0">
                <a:effectLst/>
              </a:rPr>
              <a:t>集成工艺</a:t>
            </a:r>
          </a:p>
          <a:p>
            <a:pPr lvl="1" eaLnBrk="1"/>
            <a:r>
              <a:rPr lang="zh-CN" altLang="en-US" dirty="0">
                <a:effectLst/>
              </a:rPr>
              <a:t>在硅基材料上制作波导、阵列光栅等无源器件，形成平面光波回路（</a:t>
            </a:r>
            <a:r>
              <a:rPr lang="en-US" altLang="zh-CN" dirty="0">
                <a:effectLst/>
              </a:rPr>
              <a:t>PLC</a:t>
            </a:r>
            <a:r>
              <a:rPr lang="zh-CN" altLang="en-US" dirty="0">
                <a:effectLst/>
              </a:rPr>
              <a:t>）平台</a:t>
            </a:r>
          </a:p>
          <a:p>
            <a:pPr lvl="1" eaLnBrk="1"/>
            <a:r>
              <a:rPr lang="zh-CN" altLang="en-US" dirty="0">
                <a:effectLst/>
              </a:rPr>
              <a:t>采用</a:t>
            </a:r>
            <a:r>
              <a:rPr lang="en-US" altLang="zh-CN" dirty="0" err="1">
                <a:effectLst/>
              </a:rPr>
              <a:t>InP</a:t>
            </a:r>
            <a:r>
              <a:rPr lang="zh-CN" altLang="en-US" dirty="0">
                <a:effectLst/>
              </a:rPr>
              <a:t>材料制作激光器、光放大器等有源器件</a:t>
            </a:r>
          </a:p>
          <a:p>
            <a:pPr lvl="1" eaLnBrk="1"/>
            <a:r>
              <a:rPr lang="zh-CN" altLang="en-US" dirty="0">
                <a:effectLst/>
              </a:rPr>
              <a:t>利用精密对准结构，通过倒装焊实现集成</a:t>
            </a:r>
          </a:p>
          <a:p>
            <a:pPr eaLnBrk="1"/>
            <a:r>
              <a:rPr lang="zh-CN" altLang="en-US" dirty="0">
                <a:effectLst/>
              </a:rPr>
              <a:t>优势</a:t>
            </a:r>
          </a:p>
          <a:p>
            <a:pPr lvl="1" eaLnBrk="1"/>
            <a:r>
              <a:rPr lang="zh-CN" altLang="en-US" dirty="0">
                <a:effectLst/>
              </a:rPr>
              <a:t>有源与无源器件分别优化，且成本较低</a:t>
            </a:r>
          </a:p>
          <a:p>
            <a:pPr eaLnBrk="1"/>
            <a:r>
              <a:rPr lang="zh-CN" altLang="en-US" dirty="0">
                <a:effectLst/>
              </a:rPr>
              <a:t>问题</a:t>
            </a:r>
          </a:p>
          <a:p>
            <a:pPr lvl="1" eaLnBrk="1"/>
            <a:r>
              <a:rPr lang="zh-CN" altLang="en-US" dirty="0">
                <a:effectLst/>
              </a:rPr>
              <a:t>集成度受到一定限制</a:t>
            </a:r>
          </a:p>
        </p:txBody>
      </p:sp>
      <p:sp>
        <p:nvSpPr>
          <p:cNvPr id="46085" name="页脚占位符 4">
            <a:extLst>
              <a:ext uri="{FF2B5EF4-FFF2-40B4-BE49-F238E27FC236}">
                <a16:creationId xmlns:a16="http://schemas.microsoft.com/office/drawing/2014/main" id="{F093E175-E868-4C77-8073-E13F3598220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6086" name="灯片编号占位符 5">
            <a:extLst>
              <a:ext uri="{FF2B5EF4-FFF2-40B4-BE49-F238E27FC236}">
                <a16:creationId xmlns:a16="http://schemas.microsoft.com/office/drawing/2014/main" id="{53D3548D-7598-4096-B24E-8010E03E68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209A531A-DD90-4063-B94E-E2C4F5D27E6E}"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61</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54FDE97-7902-44D4-ADA7-F56FBC00F112}"/>
              </a:ext>
            </a:extLst>
          </p:cNvPr>
          <p:cNvSpPr>
            <a:spLocks noGrp="1" noChangeArrowheads="1"/>
          </p:cNvSpPr>
          <p:nvPr>
            <p:ph type="title"/>
          </p:nvPr>
        </p:nvSpPr>
        <p:spPr>
          <a:xfrm>
            <a:off x="685800" y="152400"/>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异质集成</a:t>
            </a:r>
            <a:br>
              <a:rPr lang="en-US" altLang="zh-CN">
                <a:effectLst/>
              </a:rPr>
            </a:br>
            <a:r>
              <a:rPr lang="en-US" altLang="zh-CN" sz="2800">
                <a:effectLst/>
              </a:rPr>
              <a:t>(Heterogeneous Integration)</a:t>
            </a:r>
            <a:endParaRPr lang="zh-CN" altLang="en-US">
              <a:effectLst/>
            </a:endParaRPr>
          </a:p>
        </p:txBody>
      </p:sp>
      <p:sp>
        <p:nvSpPr>
          <p:cNvPr id="47108" name="页脚占位符 4">
            <a:extLst>
              <a:ext uri="{FF2B5EF4-FFF2-40B4-BE49-F238E27FC236}">
                <a16:creationId xmlns:a16="http://schemas.microsoft.com/office/drawing/2014/main" id="{32DAE692-1BC6-4BE2-A4F8-C23E6F644B7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7109" name="灯片编号占位符 5">
            <a:extLst>
              <a:ext uri="{FF2B5EF4-FFF2-40B4-BE49-F238E27FC236}">
                <a16:creationId xmlns:a16="http://schemas.microsoft.com/office/drawing/2014/main" id="{5ED623D8-6494-4E5A-AECE-77D138336B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B5A9DDE5-601E-45A5-9448-437844C44243}"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62</a:t>
            </a:fld>
            <a:endParaRPr lang="en-US" altLang="zh-CN" sz="1400" b="0">
              <a:latin typeface="Times New Roman" panose="02020603050405020304" pitchFamily="18" charset="0"/>
              <a:ea typeface="宋体" panose="02010600030101010101" pitchFamily="2" charset="-122"/>
            </a:endParaRPr>
          </a:p>
        </p:txBody>
      </p:sp>
      <p:pic>
        <p:nvPicPr>
          <p:cNvPr id="47110" name="图片 1">
            <a:extLst>
              <a:ext uri="{FF2B5EF4-FFF2-40B4-BE49-F238E27FC236}">
                <a16:creationId xmlns:a16="http://schemas.microsoft.com/office/drawing/2014/main" id="{EE051523-A192-4744-9EBA-35EC15DDC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4938"/>
            <a:ext cx="7772400"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矩形 2">
            <a:extLst>
              <a:ext uri="{FF2B5EF4-FFF2-40B4-BE49-F238E27FC236}">
                <a16:creationId xmlns:a16="http://schemas.microsoft.com/office/drawing/2014/main" id="{CF3E7D9B-E796-4C86-A6CD-1BC17C819915}"/>
              </a:ext>
            </a:extLst>
          </p:cNvPr>
          <p:cNvSpPr>
            <a:spLocks noChangeArrowheads="1"/>
          </p:cNvSpPr>
          <p:nvPr/>
        </p:nvSpPr>
        <p:spPr bwMode="auto">
          <a:xfrm>
            <a:off x="971550" y="5940425"/>
            <a:ext cx="7921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0"/>
              </a:spcBef>
              <a:buClrTx/>
              <a:buSzTx/>
              <a:buFontTx/>
              <a:buNone/>
            </a:pPr>
            <a:r>
              <a:rPr lang="en-US" altLang="zh-CN" sz="1400" b="0">
                <a:ea typeface="华文隶书" panose="02010800040101010101" pitchFamily="2" charset="-122"/>
                <a:cs typeface="Tahoma" panose="020B0604030504040204" pitchFamily="34" charset="0"/>
              </a:rPr>
              <a:t>P. Kaur et al. "Hybrid and heterogeneous photonic integration," APL Photon. 6, 061102 (2021)</a:t>
            </a:r>
            <a:endParaRPr lang="zh-CN" altLang="en-US" sz="1400" b="0">
              <a:ea typeface="华文隶书" panose="02010800040101010101" pitchFamily="2" charset="-122"/>
              <a:cs typeface="Tahoma" panose="020B060403050404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82EB2B0-20AF-40D2-93B6-7F59AE562983}"/>
              </a:ext>
            </a:extLst>
          </p:cNvPr>
          <p:cNvSpPr>
            <a:spLocks noGrp="1" noChangeArrowheads="1"/>
          </p:cNvSpPr>
          <p:nvPr>
            <p:ph type="title"/>
          </p:nvPr>
        </p:nvSpPr>
        <p:spPr>
          <a:xfrm>
            <a:off x="685800" y="38100"/>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转印技术</a:t>
            </a:r>
          </a:p>
        </p:txBody>
      </p:sp>
      <p:sp>
        <p:nvSpPr>
          <p:cNvPr id="48132" name="页脚占位符 4">
            <a:extLst>
              <a:ext uri="{FF2B5EF4-FFF2-40B4-BE49-F238E27FC236}">
                <a16:creationId xmlns:a16="http://schemas.microsoft.com/office/drawing/2014/main" id="{8371D00A-26D3-49FA-8299-33E0230EF67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8133" name="灯片编号占位符 5">
            <a:extLst>
              <a:ext uri="{FF2B5EF4-FFF2-40B4-BE49-F238E27FC236}">
                <a16:creationId xmlns:a16="http://schemas.microsoft.com/office/drawing/2014/main" id="{8D56641D-3B54-4F44-AC5F-068057789A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5DE68DD5-F87C-42FC-9C08-32931A6420A8}"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63</a:t>
            </a:fld>
            <a:endParaRPr lang="en-US" altLang="zh-CN" sz="1400" b="0">
              <a:latin typeface="Times New Roman" panose="02020603050405020304" pitchFamily="18" charset="0"/>
              <a:ea typeface="宋体" panose="02010600030101010101" pitchFamily="2" charset="-122"/>
            </a:endParaRPr>
          </a:p>
        </p:txBody>
      </p:sp>
      <p:sp>
        <p:nvSpPr>
          <p:cNvPr id="48134" name="矩形 2">
            <a:extLst>
              <a:ext uri="{FF2B5EF4-FFF2-40B4-BE49-F238E27FC236}">
                <a16:creationId xmlns:a16="http://schemas.microsoft.com/office/drawing/2014/main" id="{3CFB679D-7532-4E43-AF97-0698D6022603}"/>
              </a:ext>
            </a:extLst>
          </p:cNvPr>
          <p:cNvSpPr>
            <a:spLocks noChangeArrowheads="1"/>
          </p:cNvSpPr>
          <p:nvPr/>
        </p:nvSpPr>
        <p:spPr bwMode="auto">
          <a:xfrm>
            <a:off x="179388" y="5940425"/>
            <a:ext cx="896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0"/>
              </a:spcBef>
              <a:buClrTx/>
              <a:buSzTx/>
              <a:buFontTx/>
              <a:buNone/>
            </a:pPr>
            <a:r>
              <a:rPr lang="en-US" altLang="zh-CN" sz="1400" b="0" dirty="0">
                <a:ea typeface="华文隶书" panose="02010800040101010101" pitchFamily="2" charset="-122"/>
                <a:cs typeface="Tahoma" panose="020B0604030504040204" pitchFamily="34" charset="0"/>
              </a:rPr>
              <a:t>M. A. </a:t>
            </a:r>
            <a:r>
              <a:rPr lang="en-US" altLang="zh-CN" sz="1400" b="0" dirty="0" err="1">
                <a:ea typeface="华文隶书" panose="02010800040101010101" pitchFamily="2" charset="-122"/>
                <a:cs typeface="Tahoma" panose="020B0604030504040204" pitchFamily="34" charset="0"/>
              </a:rPr>
              <a:t>Meitl</a:t>
            </a:r>
            <a:r>
              <a:rPr lang="en-US" altLang="zh-CN" sz="1400" b="0" dirty="0">
                <a:ea typeface="华文隶书" panose="02010800040101010101" pitchFamily="2" charset="-122"/>
                <a:cs typeface="Tahoma" panose="020B0604030504040204" pitchFamily="34" charset="0"/>
              </a:rPr>
              <a:t>, "Transfer printing by kinetic control of adhesion to an elastomeric stamp," Nat. Mater. 5, 33 (2006)</a:t>
            </a:r>
            <a:endParaRPr lang="zh-CN" altLang="en-US" sz="1400" b="0" dirty="0">
              <a:ea typeface="华文隶书" panose="02010800040101010101" pitchFamily="2" charset="-122"/>
              <a:cs typeface="Tahoma" panose="020B0604030504040204" pitchFamily="34" charset="0"/>
            </a:endParaRPr>
          </a:p>
        </p:txBody>
      </p:sp>
      <p:grpSp>
        <p:nvGrpSpPr>
          <p:cNvPr id="48135" name="组合 6">
            <a:extLst>
              <a:ext uri="{FF2B5EF4-FFF2-40B4-BE49-F238E27FC236}">
                <a16:creationId xmlns:a16="http://schemas.microsoft.com/office/drawing/2014/main" id="{1F2E942F-2B3C-40A7-AAF5-16CE2EB2541E}"/>
              </a:ext>
            </a:extLst>
          </p:cNvPr>
          <p:cNvGrpSpPr>
            <a:grpSpLocks/>
          </p:cNvGrpSpPr>
          <p:nvPr/>
        </p:nvGrpSpPr>
        <p:grpSpPr bwMode="auto">
          <a:xfrm>
            <a:off x="395288" y="1341438"/>
            <a:ext cx="8208962" cy="4535487"/>
            <a:chOff x="395536" y="1340768"/>
            <a:chExt cx="8208912" cy="4536504"/>
          </a:xfrm>
        </p:grpSpPr>
        <p:sp>
          <p:nvSpPr>
            <p:cNvPr id="48136" name="矩形 5">
              <a:extLst>
                <a:ext uri="{FF2B5EF4-FFF2-40B4-BE49-F238E27FC236}">
                  <a16:creationId xmlns:a16="http://schemas.microsoft.com/office/drawing/2014/main" id="{23A24FD3-2AD3-4C1B-BC54-D79FA2EE232D}"/>
                </a:ext>
              </a:extLst>
            </p:cNvPr>
            <p:cNvSpPr>
              <a:spLocks noChangeArrowheads="1"/>
            </p:cNvSpPr>
            <p:nvPr/>
          </p:nvSpPr>
          <p:spPr bwMode="auto">
            <a:xfrm>
              <a:off x="395536" y="1340768"/>
              <a:ext cx="8208912" cy="4536504"/>
            </a:xfrm>
            <a:prstGeom prst="rect">
              <a:avLst/>
            </a:prstGeom>
            <a:solidFill>
              <a:srgbClr val="FFFFFF"/>
            </a:solidFill>
            <a:ln w="9525" algn="ctr">
              <a:solidFill>
                <a:srgbClr val="FFFFFF"/>
              </a:solidFill>
              <a:round/>
              <a:headEnd/>
              <a:tailEnd/>
            </a:ln>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eaLnBrk="1" hangingPunct="1">
                <a:spcBef>
                  <a:spcPct val="0"/>
                </a:spcBef>
                <a:buClrTx/>
                <a:buSzTx/>
                <a:buFontTx/>
                <a:buNone/>
              </a:pPr>
              <a:endParaRPr lang="zh-CN" altLang="en-US" sz="2400" b="0">
                <a:latin typeface="Times New Roman" panose="02020603050405020304" pitchFamily="18" charset="0"/>
                <a:ea typeface="华文隶书" panose="02010800040101010101" pitchFamily="2" charset="-122"/>
              </a:endParaRPr>
            </a:p>
          </p:txBody>
        </p:sp>
        <p:pic>
          <p:nvPicPr>
            <p:cNvPr id="48137" name="图片 3">
              <a:extLst>
                <a:ext uri="{FF2B5EF4-FFF2-40B4-BE49-F238E27FC236}">
                  <a16:creationId xmlns:a16="http://schemas.microsoft.com/office/drawing/2014/main" id="{DF63DD3C-83C5-4F52-B0C7-07C5C8A6FF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315" y="1628800"/>
              <a:ext cx="806917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图片 4">
              <a:extLst>
                <a:ext uri="{FF2B5EF4-FFF2-40B4-BE49-F238E27FC236}">
                  <a16:creationId xmlns:a16="http://schemas.microsoft.com/office/drawing/2014/main" id="{FF835750-D6A9-4FE9-AD8F-B6B63282E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3512254"/>
              <a:ext cx="5508104" cy="236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95D1F3B-D960-43EC-AE06-3AC2FC3F7944}"/>
              </a:ext>
            </a:extLst>
          </p:cNvPr>
          <p:cNvSpPr>
            <a:spLocks noGrp="1" noChangeArrowheads="1"/>
          </p:cNvSpPr>
          <p:nvPr>
            <p:ph type="title"/>
          </p:nvPr>
        </p:nvSpPr>
        <p:spPr>
          <a:xfrm>
            <a:off x="685800" y="341313"/>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光子集成发展趋势</a:t>
            </a:r>
          </a:p>
        </p:txBody>
      </p:sp>
      <p:sp>
        <p:nvSpPr>
          <p:cNvPr id="49155" name="Rectangle 3">
            <a:extLst>
              <a:ext uri="{FF2B5EF4-FFF2-40B4-BE49-F238E27FC236}">
                <a16:creationId xmlns:a16="http://schemas.microsoft.com/office/drawing/2014/main" id="{BB360ABF-6661-4755-ABB4-3B94ADF19384}"/>
              </a:ext>
            </a:extLst>
          </p:cNvPr>
          <p:cNvSpPr>
            <a:spLocks noGrp="1" noChangeArrowheads="1"/>
          </p:cNvSpPr>
          <p:nvPr>
            <p:ph type="body" idx="1"/>
          </p:nvPr>
        </p:nvSpPr>
        <p:spPr>
          <a:xfrm>
            <a:off x="685800" y="1916113"/>
            <a:ext cx="7772400" cy="4179887"/>
          </a:xfrm>
          <a:noFill/>
          <a:extLst>
            <a:ext uri="{909E8E84-426E-40DD-AFC4-6F175D3DCCD1}">
              <a14:hiddenFill xmlns:a14="http://schemas.microsoft.com/office/drawing/2010/main">
                <a:solidFill>
                  <a:srgbClr val="FFFFFF"/>
                </a:solidFill>
              </a14:hiddenFill>
            </a:ext>
          </a:extLst>
        </p:spPr>
        <p:txBody>
          <a:bodyPr/>
          <a:lstStyle/>
          <a:p>
            <a:r>
              <a:rPr lang="en-US" altLang="zh-CN" dirty="0">
                <a:effectLst/>
              </a:rPr>
              <a:t>PIC</a:t>
            </a:r>
            <a:r>
              <a:rPr lang="zh-CN" altLang="en-US" dirty="0">
                <a:effectLst/>
              </a:rPr>
              <a:t>发展落后于</a:t>
            </a:r>
            <a:r>
              <a:rPr lang="en-US" altLang="zh-CN" dirty="0">
                <a:effectLst/>
              </a:rPr>
              <a:t>IC</a:t>
            </a:r>
            <a:r>
              <a:rPr lang="zh-CN" altLang="en-US" dirty="0">
                <a:effectLst/>
              </a:rPr>
              <a:t>的原因</a:t>
            </a:r>
          </a:p>
          <a:p>
            <a:pPr lvl="1"/>
            <a:r>
              <a:rPr lang="en-US" altLang="zh-CN" dirty="0">
                <a:effectLst/>
              </a:rPr>
              <a:t>IC</a:t>
            </a:r>
          </a:p>
          <a:p>
            <a:pPr lvl="2"/>
            <a:r>
              <a:rPr lang="zh-CN" altLang="en-US" dirty="0">
                <a:effectLst/>
              </a:rPr>
              <a:t>统一的元件：晶体管</a:t>
            </a:r>
          </a:p>
          <a:p>
            <a:pPr lvl="2"/>
            <a:r>
              <a:rPr lang="zh-CN" altLang="en-US" dirty="0">
                <a:effectLst/>
              </a:rPr>
              <a:t>统一的技术：</a:t>
            </a:r>
            <a:r>
              <a:rPr lang="en-US" altLang="zh-CN" dirty="0">
                <a:effectLst/>
              </a:rPr>
              <a:t>CMOS</a:t>
            </a:r>
            <a:endParaRPr lang="zh-CN" altLang="en-US" dirty="0">
              <a:effectLst/>
            </a:endParaRPr>
          </a:p>
          <a:p>
            <a:pPr lvl="1"/>
            <a:r>
              <a:rPr lang="en-US" altLang="zh-CN" dirty="0">
                <a:effectLst/>
              </a:rPr>
              <a:t>PIC</a:t>
            </a:r>
          </a:p>
          <a:p>
            <a:pPr lvl="2"/>
            <a:r>
              <a:rPr lang="zh-CN" altLang="en-US" dirty="0">
                <a:effectLst/>
              </a:rPr>
              <a:t>多种元件</a:t>
            </a:r>
          </a:p>
          <a:p>
            <a:pPr lvl="2"/>
            <a:r>
              <a:rPr lang="zh-CN" altLang="en-US" dirty="0">
                <a:effectLst/>
              </a:rPr>
              <a:t>针对某一特定应用开发的技术</a:t>
            </a:r>
          </a:p>
        </p:txBody>
      </p:sp>
      <p:sp>
        <p:nvSpPr>
          <p:cNvPr id="49157" name="页脚占位符 4">
            <a:extLst>
              <a:ext uri="{FF2B5EF4-FFF2-40B4-BE49-F238E27FC236}">
                <a16:creationId xmlns:a16="http://schemas.microsoft.com/office/drawing/2014/main" id="{F9DCD1AC-258C-40F2-9908-B68FE48AF3B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9158" name="灯片编号占位符 5">
            <a:extLst>
              <a:ext uri="{FF2B5EF4-FFF2-40B4-BE49-F238E27FC236}">
                <a16:creationId xmlns:a16="http://schemas.microsoft.com/office/drawing/2014/main" id="{2FB68F85-18D8-4E86-9E3C-19F2F6328A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19BAA343-6610-4B4D-B4CD-37D596CF59C1}"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64</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9BE60EC-FAB3-4C84-B2B8-CA04CC4C5BED}"/>
              </a:ext>
            </a:extLst>
          </p:cNvPr>
          <p:cNvSpPr>
            <a:spLocks noGrp="1" noChangeArrowheads="1"/>
          </p:cNvSpPr>
          <p:nvPr>
            <p:ph type="title"/>
          </p:nvPr>
        </p:nvSpPr>
        <p:spPr>
          <a:xfrm>
            <a:off x="685800" y="188913"/>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通用光子集成单元</a:t>
            </a:r>
          </a:p>
        </p:txBody>
      </p:sp>
      <p:pic>
        <p:nvPicPr>
          <p:cNvPr id="50179" name="Picture 4">
            <a:extLst>
              <a:ext uri="{FF2B5EF4-FFF2-40B4-BE49-F238E27FC236}">
                <a16:creationId xmlns:a16="http://schemas.microsoft.com/office/drawing/2014/main" id="{CCB65E7B-891A-4D99-89F9-2FC3F60C4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14" t="-4846" r="-2803" b="-3835"/>
          <a:stretch>
            <a:fillRect/>
          </a:stretch>
        </p:blipFill>
        <p:spPr bwMode="auto">
          <a:xfrm>
            <a:off x="196850" y="1700213"/>
            <a:ext cx="8748713" cy="4100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0181" name="页脚占位符 4">
            <a:extLst>
              <a:ext uri="{FF2B5EF4-FFF2-40B4-BE49-F238E27FC236}">
                <a16:creationId xmlns:a16="http://schemas.microsoft.com/office/drawing/2014/main" id="{B5A1F1C9-AA14-44F9-8D80-EA01776FF17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0182" name="灯片编号占位符 5">
            <a:extLst>
              <a:ext uri="{FF2B5EF4-FFF2-40B4-BE49-F238E27FC236}">
                <a16:creationId xmlns:a16="http://schemas.microsoft.com/office/drawing/2014/main" id="{4C07586A-7028-4A6C-8681-03FF553971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AF2F6830-7569-4397-874E-8A577B924035}"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65</a:t>
            </a:fld>
            <a:endParaRPr lang="en-US" altLang="zh-CN" sz="1400" b="0">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73DA9C48-CF7B-4A46-959E-AA4654423562}"/>
              </a:ext>
            </a:extLst>
          </p:cNvPr>
          <p:cNvSpPr/>
          <p:nvPr/>
        </p:nvSpPr>
        <p:spPr>
          <a:xfrm>
            <a:off x="5580063" y="5854700"/>
            <a:ext cx="3519487" cy="338138"/>
          </a:xfrm>
          <a:prstGeom prst="rect">
            <a:avLst/>
          </a:prstGeom>
        </p:spPr>
        <p:txBody>
          <a:bodyPr>
            <a:spAutoFit/>
          </a:bodyPr>
          <a:lstStyle/>
          <a:p>
            <a:pPr>
              <a:defRPr/>
            </a:pPr>
            <a:r>
              <a:rPr lang="en-US" altLang="zh-CN" sz="1600" dirty="0">
                <a:latin typeface="+mn-lt"/>
              </a:rPr>
              <a:t>Laser Photonics Rev. </a:t>
            </a:r>
            <a:r>
              <a:rPr lang="en-US" altLang="zh-CN" sz="1600" b="1" dirty="0">
                <a:latin typeface="+mn-lt"/>
              </a:rPr>
              <a:t>6</a:t>
            </a:r>
            <a:r>
              <a:rPr lang="en-US" altLang="zh-CN" sz="1600" dirty="0">
                <a:latin typeface="+mn-lt"/>
              </a:rPr>
              <a:t>, 1–13 (2012)</a:t>
            </a:r>
            <a:endParaRPr lang="zh-CN" altLang="en-US" sz="1600" dirty="0">
              <a:latin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E7DA0DD-7A4B-451C-9999-04987B56A941}"/>
              </a:ext>
            </a:extLst>
          </p:cNvPr>
          <p:cNvSpPr>
            <a:spLocks noGrp="1" noChangeArrowheads="1"/>
          </p:cNvSpPr>
          <p:nvPr>
            <p:ph type="title"/>
          </p:nvPr>
        </p:nvSpPr>
        <p:spPr>
          <a:xfrm>
            <a:off x="685800" y="188913"/>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光子集成发展趋势</a:t>
            </a:r>
          </a:p>
        </p:txBody>
      </p:sp>
      <p:sp>
        <p:nvSpPr>
          <p:cNvPr id="51203" name="Rectangle 3">
            <a:extLst>
              <a:ext uri="{FF2B5EF4-FFF2-40B4-BE49-F238E27FC236}">
                <a16:creationId xmlns:a16="http://schemas.microsoft.com/office/drawing/2014/main" id="{F43D70E3-A612-4FFE-AE94-5CCD2C5C7FF6}"/>
              </a:ext>
            </a:extLst>
          </p:cNvPr>
          <p:cNvSpPr>
            <a:spLocks noGrp="1" noChangeArrowheads="1"/>
          </p:cNvSpPr>
          <p:nvPr>
            <p:ph type="body" idx="1"/>
          </p:nvPr>
        </p:nvSpPr>
        <p:spPr>
          <a:xfrm>
            <a:off x="685800" y="1628775"/>
            <a:ext cx="7772400" cy="4608513"/>
          </a:xfrm>
          <a:noFill/>
          <a:extLst>
            <a:ext uri="{909E8E84-426E-40DD-AFC4-6F175D3DCCD1}">
              <a14:hiddenFill xmlns:a14="http://schemas.microsoft.com/office/drawing/2010/main">
                <a:solidFill>
                  <a:srgbClr val="FFFFFF"/>
                </a:solidFill>
              </a14:hiddenFill>
            </a:ext>
          </a:extLst>
        </p:spPr>
        <p:txBody>
          <a:bodyPr/>
          <a:lstStyle/>
          <a:p>
            <a:r>
              <a:rPr lang="zh-CN" altLang="en-US" dirty="0">
                <a:effectLst/>
              </a:rPr>
              <a:t>基于硅基光子学的光子集成</a:t>
            </a:r>
          </a:p>
          <a:p>
            <a:pPr lvl="1"/>
            <a:r>
              <a:rPr lang="zh-CN" altLang="en-US" dirty="0">
                <a:effectLst/>
              </a:rPr>
              <a:t>在同一芯片上结合电子与光子的优势</a:t>
            </a:r>
          </a:p>
          <a:p>
            <a:pPr lvl="2"/>
            <a:r>
              <a:rPr lang="zh-CN" altLang="en-US" dirty="0">
                <a:effectLst/>
              </a:rPr>
              <a:t>电子器件：数据处理</a:t>
            </a:r>
          </a:p>
          <a:p>
            <a:pPr lvl="2"/>
            <a:r>
              <a:rPr lang="zh-CN" altLang="en-US" dirty="0">
                <a:effectLst/>
              </a:rPr>
              <a:t>光子器件：数据传输</a:t>
            </a:r>
          </a:p>
          <a:p>
            <a:pPr lvl="1"/>
            <a:r>
              <a:rPr lang="zh-CN" altLang="en-US" dirty="0">
                <a:effectLst/>
              </a:rPr>
              <a:t>可利用成熟的</a:t>
            </a:r>
            <a:r>
              <a:rPr lang="en-US" altLang="zh-CN" dirty="0">
                <a:effectLst/>
              </a:rPr>
              <a:t>CMOS</a:t>
            </a:r>
            <a:r>
              <a:rPr lang="zh-CN" altLang="en-US" dirty="0">
                <a:effectLst/>
              </a:rPr>
              <a:t>工艺</a:t>
            </a:r>
          </a:p>
          <a:p>
            <a:r>
              <a:rPr lang="zh-CN" altLang="en-US" dirty="0">
                <a:effectLst/>
              </a:rPr>
              <a:t>应用领域</a:t>
            </a:r>
          </a:p>
          <a:p>
            <a:pPr lvl="1"/>
            <a:r>
              <a:rPr lang="zh-CN" altLang="en-US" dirty="0">
                <a:effectLst/>
              </a:rPr>
              <a:t>低成本的光纤通信</a:t>
            </a:r>
          </a:p>
          <a:p>
            <a:pPr lvl="1"/>
            <a:r>
              <a:rPr lang="zh-CN" altLang="en-US" dirty="0">
                <a:effectLst/>
              </a:rPr>
              <a:t>背板</a:t>
            </a:r>
            <a:r>
              <a:rPr lang="en-US" altLang="zh-CN" dirty="0">
                <a:effectLst/>
              </a:rPr>
              <a:t>/</a:t>
            </a:r>
            <a:r>
              <a:rPr lang="zh-CN" altLang="en-US" dirty="0">
                <a:effectLst/>
              </a:rPr>
              <a:t>芯片间光互连</a:t>
            </a:r>
            <a:endParaRPr lang="en-US" altLang="zh-CN" dirty="0">
              <a:effectLst/>
            </a:endParaRPr>
          </a:p>
          <a:p>
            <a:pPr lvl="1"/>
            <a:r>
              <a:rPr lang="zh-CN" altLang="en-US" dirty="0">
                <a:effectLst/>
              </a:rPr>
              <a:t>微波光子学</a:t>
            </a:r>
            <a:endParaRPr lang="en-US" altLang="zh-CN" dirty="0">
              <a:effectLst/>
            </a:endParaRPr>
          </a:p>
        </p:txBody>
      </p:sp>
      <p:sp>
        <p:nvSpPr>
          <p:cNvPr id="51205" name="页脚占位符 4">
            <a:extLst>
              <a:ext uri="{FF2B5EF4-FFF2-40B4-BE49-F238E27FC236}">
                <a16:creationId xmlns:a16="http://schemas.microsoft.com/office/drawing/2014/main" id="{9FD69636-CC22-4103-B2F5-AD293123F16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1206" name="灯片编号占位符 5">
            <a:extLst>
              <a:ext uri="{FF2B5EF4-FFF2-40B4-BE49-F238E27FC236}">
                <a16:creationId xmlns:a16="http://schemas.microsoft.com/office/drawing/2014/main" id="{FA89DB97-C80F-497E-9652-469EFE1C99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F983EC93-8F78-4218-9D79-4C067FD4557E}"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66</a:t>
            </a:fld>
            <a:endParaRPr lang="en-US" altLang="zh-CN" sz="1400" b="0">
              <a:latin typeface="Times New Roman" panose="02020603050405020304" pitchFamily="18"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4FB83-4383-4B6D-8756-87B0B5A892B7}"/>
              </a:ext>
            </a:extLst>
          </p:cNvPr>
          <p:cNvSpPr>
            <a:spLocks noGrp="1"/>
          </p:cNvSpPr>
          <p:nvPr>
            <p:ph type="title"/>
          </p:nvPr>
        </p:nvSpPr>
        <p:spPr/>
        <p:txBody>
          <a:bodyPr/>
          <a:lstStyle/>
          <a:p>
            <a:pPr>
              <a:defRPr/>
            </a:pPr>
            <a:r>
              <a:rPr lang="zh-CN" altLang="en-US" dirty="0"/>
              <a:t>硅基光子学</a:t>
            </a:r>
          </a:p>
        </p:txBody>
      </p:sp>
      <p:sp>
        <p:nvSpPr>
          <p:cNvPr id="3" name="内容占位符 2">
            <a:extLst>
              <a:ext uri="{FF2B5EF4-FFF2-40B4-BE49-F238E27FC236}">
                <a16:creationId xmlns:a16="http://schemas.microsoft.com/office/drawing/2014/main" id="{B8645A67-5B5F-4C4B-A0F0-E61D4B24C1BB}"/>
              </a:ext>
            </a:extLst>
          </p:cNvPr>
          <p:cNvSpPr>
            <a:spLocks noGrp="1"/>
          </p:cNvSpPr>
          <p:nvPr>
            <p:ph sz="half" idx="1"/>
          </p:nvPr>
        </p:nvSpPr>
        <p:spPr>
          <a:xfrm>
            <a:off x="685800" y="1981200"/>
            <a:ext cx="7773988" cy="4114800"/>
          </a:xfrm>
        </p:spPr>
        <p:txBody>
          <a:bodyPr/>
          <a:lstStyle/>
          <a:p>
            <a:pPr marL="457200" indent="-457200">
              <a:buClr>
                <a:srgbClr val="0066FF"/>
              </a:buClr>
              <a:buSzPct val="65000"/>
              <a:buFont typeface="Wingdings" panose="05000000000000000000" pitchFamily="2" charset="2"/>
              <a:buChar char="n"/>
              <a:defRPr/>
            </a:pPr>
            <a:r>
              <a:rPr lang="zh-CN" altLang="en-US" sz="3200" dirty="0">
                <a:effectLst/>
              </a:rPr>
              <a:t>硅基光子学拥有良好前景</a:t>
            </a:r>
            <a:endParaRPr lang="en-US" altLang="zh-CN" sz="3200" dirty="0">
              <a:effectLst/>
            </a:endParaRPr>
          </a:p>
          <a:p>
            <a:pPr lvl="1">
              <a:defRPr/>
            </a:pPr>
            <a:r>
              <a:rPr lang="zh-CN" altLang="en-US" sz="2800" dirty="0"/>
              <a:t>材料充足</a:t>
            </a:r>
            <a:endParaRPr lang="en-US" altLang="zh-CN" sz="2800" dirty="0"/>
          </a:p>
          <a:p>
            <a:pPr lvl="1">
              <a:defRPr/>
            </a:pPr>
            <a:r>
              <a:rPr lang="zh-CN" altLang="en-US" sz="2800" dirty="0"/>
              <a:t>工艺成熟</a:t>
            </a:r>
            <a:endParaRPr lang="en-US" altLang="zh-CN" sz="2800" dirty="0"/>
          </a:p>
          <a:p>
            <a:pPr lvl="1">
              <a:defRPr/>
            </a:pPr>
            <a:endParaRPr lang="en-US" altLang="zh-CN" sz="2800" dirty="0"/>
          </a:p>
          <a:p>
            <a:pPr marL="457200" indent="-457200">
              <a:buClr>
                <a:srgbClr val="0066FF"/>
              </a:buClr>
              <a:buSzPct val="65000"/>
              <a:buFont typeface="Wingdings" panose="05000000000000000000" pitchFamily="2" charset="2"/>
              <a:buChar char="n"/>
              <a:defRPr/>
            </a:pPr>
            <a:r>
              <a:rPr lang="zh-CN" altLang="en-US" sz="3200" dirty="0">
                <a:effectLst/>
              </a:rPr>
              <a:t>硅基光子学为光子集成提供新途径</a:t>
            </a:r>
            <a:endParaRPr lang="en-US" altLang="zh-CN" sz="3200" dirty="0">
              <a:effectLst/>
            </a:endParaRPr>
          </a:p>
          <a:p>
            <a:pPr lvl="1">
              <a:defRPr/>
            </a:pPr>
            <a:r>
              <a:rPr lang="zh-CN" altLang="en-US" sz="2800" dirty="0"/>
              <a:t>大规模、低功耗、低成本光子集成器件</a:t>
            </a:r>
          </a:p>
        </p:txBody>
      </p:sp>
      <p:sp>
        <p:nvSpPr>
          <p:cNvPr id="7" name="内容占位符 6">
            <a:extLst>
              <a:ext uri="{FF2B5EF4-FFF2-40B4-BE49-F238E27FC236}">
                <a16:creationId xmlns:a16="http://schemas.microsoft.com/office/drawing/2014/main" id="{0094F719-643B-4BF6-ADB6-E01341C50FA7}"/>
              </a:ext>
            </a:extLst>
          </p:cNvPr>
          <p:cNvSpPr>
            <a:spLocks noGrp="1"/>
          </p:cNvSpPr>
          <p:nvPr>
            <p:ph sz="half" idx="2"/>
          </p:nvPr>
        </p:nvSpPr>
        <p:spPr>
          <a:xfrm>
            <a:off x="4648200" y="2492375"/>
            <a:ext cx="3810000" cy="3603625"/>
          </a:xfrm>
        </p:spPr>
        <p:txBody>
          <a:bodyPr/>
          <a:lstStyle/>
          <a:p>
            <a:pPr lvl="1">
              <a:defRPr/>
            </a:pPr>
            <a:r>
              <a:rPr lang="zh-CN" altLang="en-US" sz="2800" dirty="0"/>
              <a:t>大规模，低成本</a:t>
            </a:r>
            <a:endParaRPr lang="en-US" altLang="zh-CN" sz="2800" dirty="0"/>
          </a:p>
          <a:p>
            <a:pPr lvl="1">
              <a:defRPr/>
            </a:pPr>
            <a:r>
              <a:rPr lang="zh-CN" altLang="en-US" sz="2800" dirty="0"/>
              <a:t>高度集成</a:t>
            </a:r>
            <a:endParaRPr lang="en-US" altLang="zh-CN" sz="2800" dirty="0"/>
          </a:p>
          <a:p>
            <a:pPr lvl="1">
              <a:defRPr/>
            </a:pPr>
            <a:r>
              <a:rPr lang="zh-CN" altLang="en-US" sz="2800" dirty="0"/>
              <a:t>扩展性强</a:t>
            </a:r>
          </a:p>
        </p:txBody>
      </p:sp>
      <p:sp>
        <p:nvSpPr>
          <p:cNvPr id="52230" name="页脚占位符 4">
            <a:extLst>
              <a:ext uri="{FF2B5EF4-FFF2-40B4-BE49-F238E27FC236}">
                <a16:creationId xmlns:a16="http://schemas.microsoft.com/office/drawing/2014/main" id="{39589DC2-34C5-47E4-AE8C-59861EC44A4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2231" name="灯片编号占位符 5">
            <a:extLst>
              <a:ext uri="{FF2B5EF4-FFF2-40B4-BE49-F238E27FC236}">
                <a16:creationId xmlns:a16="http://schemas.microsoft.com/office/drawing/2014/main" id="{21F3A978-DE97-4584-9866-DD3B97C296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CF7346EB-6F50-4469-92D5-CB110403911F}"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67</a:t>
            </a:fld>
            <a:endParaRPr lang="en-US" altLang="zh-CN" sz="1400" b="0">
              <a:latin typeface="Times New Roman" panose="02020603050405020304" pitchFamily="18" charset="0"/>
              <a:ea typeface="宋体" panose="02010600030101010101" pitchFamily="2" charset="-122"/>
            </a:endParaRPr>
          </a:p>
        </p:txBody>
      </p:sp>
      <p:sp>
        <p:nvSpPr>
          <p:cNvPr id="52232" name="右箭头 7">
            <a:extLst>
              <a:ext uri="{FF2B5EF4-FFF2-40B4-BE49-F238E27FC236}">
                <a16:creationId xmlns:a16="http://schemas.microsoft.com/office/drawing/2014/main" id="{7D78ACD2-D5BD-48C3-8CB6-7FAC0BBB4267}"/>
              </a:ext>
            </a:extLst>
          </p:cNvPr>
          <p:cNvSpPr>
            <a:spLocks noChangeArrowheads="1"/>
          </p:cNvSpPr>
          <p:nvPr/>
        </p:nvSpPr>
        <p:spPr bwMode="auto">
          <a:xfrm>
            <a:off x="3635375" y="2852738"/>
            <a:ext cx="720725" cy="504825"/>
          </a:xfrm>
          <a:prstGeom prst="rightArrow">
            <a:avLst>
              <a:gd name="adj1" fmla="val 50000"/>
              <a:gd name="adj2" fmla="val 72633"/>
            </a:avLst>
          </a:prstGeom>
          <a:solidFill>
            <a:schemeClr val="accent1"/>
          </a:solidFill>
          <a:ln w="9525" algn="ctr">
            <a:solidFill>
              <a:schemeClr val="tx1"/>
            </a:solidFill>
            <a:round/>
            <a:headEnd/>
            <a:tailEnd/>
          </a:ln>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eaLnBrk="1" hangingPunct="1">
              <a:spcBef>
                <a:spcPct val="0"/>
              </a:spcBef>
              <a:buClrTx/>
              <a:buSzTx/>
              <a:buFontTx/>
              <a:buNone/>
            </a:pPr>
            <a:endParaRPr lang="zh-CN" altLang="en-US" sz="2400" b="0">
              <a:latin typeface="Times New Roman" panose="02020603050405020304" pitchFamily="18" charset="0"/>
              <a:ea typeface="华文隶书"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56B2DDA-FF07-4E49-8654-64C00FA1C33D}"/>
              </a:ext>
            </a:extLst>
          </p:cNvPr>
          <p:cNvSpPr>
            <a:spLocks noGrp="1"/>
          </p:cNvSpPr>
          <p:nvPr>
            <p:ph type="title"/>
          </p:nvPr>
        </p:nvSpPr>
        <p:spPr>
          <a:xfrm>
            <a:off x="685800" y="-4763"/>
            <a:ext cx="7772400" cy="1143001"/>
          </a:xfrm>
        </p:spPr>
        <p:txBody>
          <a:bodyPr/>
          <a:lstStyle/>
          <a:p>
            <a:pPr>
              <a:defRPr/>
            </a:pPr>
            <a:r>
              <a:rPr lang="zh-CN" altLang="en-US" dirty="0"/>
              <a:t>硅基光子学器件单元</a:t>
            </a:r>
          </a:p>
        </p:txBody>
      </p:sp>
      <p:sp>
        <p:nvSpPr>
          <p:cNvPr id="54276" name="页脚占位符 5">
            <a:extLst>
              <a:ext uri="{FF2B5EF4-FFF2-40B4-BE49-F238E27FC236}">
                <a16:creationId xmlns:a16="http://schemas.microsoft.com/office/drawing/2014/main" id="{B2DCC1F8-4D01-412D-9270-A07E937DC24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4277" name="灯片编号占位符 6">
            <a:extLst>
              <a:ext uri="{FF2B5EF4-FFF2-40B4-BE49-F238E27FC236}">
                <a16:creationId xmlns:a16="http://schemas.microsoft.com/office/drawing/2014/main" id="{CB9583DD-DA1A-4318-832A-E075546E53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F21F11FE-7D7D-4FEB-A7AB-DDC09F6AD3D8}"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68</a:t>
            </a:fld>
            <a:endParaRPr lang="en-US" altLang="zh-CN" sz="1400" b="0">
              <a:latin typeface="Times New Roman" panose="02020603050405020304" pitchFamily="18" charset="0"/>
              <a:ea typeface="宋体" panose="02010600030101010101" pitchFamily="2" charset="-122"/>
            </a:endParaRPr>
          </a:p>
        </p:txBody>
      </p:sp>
      <p:pic>
        <p:nvPicPr>
          <p:cNvPr id="54278" name="Picture 3">
            <a:extLst>
              <a:ext uri="{FF2B5EF4-FFF2-40B4-BE49-F238E27FC236}">
                <a16:creationId xmlns:a16="http://schemas.microsoft.com/office/drawing/2014/main" id="{F29DEA1E-FCF0-4675-AA78-B43A931DD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196975"/>
            <a:ext cx="7450137" cy="48958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3B8369F-4852-4121-8F0A-A11FD97AAC3F}"/>
              </a:ext>
            </a:extLst>
          </p:cNvPr>
          <p:cNvSpPr>
            <a:spLocks noGrp="1"/>
          </p:cNvSpPr>
          <p:nvPr>
            <p:ph type="title"/>
          </p:nvPr>
        </p:nvSpPr>
        <p:spPr>
          <a:xfrm>
            <a:off x="685800" y="-4763"/>
            <a:ext cx="7772400" cy="1143001"/>
          </a:xfrm>
        </p:spPr>
        <p:txBody>
          <a:bodyPr/>
          <a:lstStyle/>
          <a:p>
            <a:pPr>
              <a:defRPr/>
            </a:pPr>
            <a:r>
              <a:rPr lang="zh-CN" altLang="en-US" dirty="0"/>
              <a:t>硅基光子集成收发模块</a:t>
            </a:r>
          </a:p>
        </p:txBody>
      </p:sp>
      <p:sp>
        <p:nvSpPr>
          <p:cNvPr id="55300" name="页脚占位符 5">
            <a:extLst>
              <a:ext uri="{FF2B5EF4-FFF2-40B4-BE49-F238E27FC236}">
                <a16:creationId xmlns:a16="http://schemas.microsoft.com/office/drawing/2014/main" id="{600619D8-A1CF-4723-9B38-ACDD92B195C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5301" name="灯片编号占位符 6">
            <a:extLst>
              <a:ext uri="{FF2B5EF4-FFF2-40B4-BE49-F238E27FC236}">
                <a16:creationId xmlns:a16="http://schemas.microsoft.com/office/drawing/2014/main" id="{6E7E6F2F-7B40-4A0B-9BC4-6CA7ED1052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C9D49BAA-1A12-4FAF-B0B4-420C7EC58DBD}"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69</a:t>
            </a:fld>
            <a:endParaRPr lang="en-US" altLang="zh-CN" sz="1400" b="0">
              <a:latin typeface="Times New Roman" panose="02020603050405020304" pitchFamily="18" charset="0"/>
              <a:ea typeface="宋体" panose="02010600030101010101" pitchFamily="2" charset="-122"/>
            </a:endParaRPr>
          </a:p>
        </p:txBody>
      </p:sp>
      <p:pic>
        <p:nvPicPr>
          <p:cNvPr id="55302" name="Picture 2">
            <a:extLst>
              <a:ext uri="{FF2B5EF4-FFF2-40B4-BE49-F238E27FC236}">
                <a16:creationId xmlns:a16="http://schemas.microsoft.com/office/drawing/2014/main" id="{A99C20BB-C01E-47E1-BF8C-CC52D50FE9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341438"/>
            <a:ext cx="6408738" cy="4660900"/>
          </a:xfr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E3BFF-231D-452F-A72F-DA50744E87BF}"/>
              </a:ext>
            </a:extLst>
          </p:cNvPr>
          <p:cNvSpPr>
            <a:spLocks noGrp="1"/>
          </p:cNvSpPr>
          <p:nvPr>
            <p:ph type="title"/>
          </p:nvPr>
        </p:nvSpPr>
        <p:spPr>
          <a:xfrm>
            <a:off x="685800" y="188913"/>
            <a:ext cx="7772400" cy="1143000"/>
          </a:xfrm>
        </p:spPr>
        <p:txBody>
          <a:bodyPr/>
          <a:lstStyle/>
          <a:p>
            <a:pPr eaLnBrk="1" hangingPunct="1">
              <a:defRPr/>
            </a:pPr>
            <a:r>
              <a:rPr lang="zh-CN" altLang="en-US" dirty="0"/>
              <a:t>集成光子技术面临的挑战</a:t>
            </a:r>
          </a:p>
        </p:txBody>
      </p:sp>
      <p:sp>
        <p:nvSpPr>
          <p:cNvPr id="3" name="内容占位符 2">
            <a:extLst>
              <a:ext uri="{FF2B5EF4-FFF2-40B4-BE49-F238E27FC236}">
                <a16:creationId xmlns:a16="http://schemas.microsoft.com/office/drawing/2014/main" id="{FBB4A438-084F-453F-815A-4FE4D7F468EA}"/>
              </a:ext>
            </a:extLst>
          </p:cNvPr>
          <p:cNvSpPr>
            <a:spLocks noGrp="1"/>
          </p:cNvSpPr>
          <p:nvPr>
            <p:ph idx="1"/>
          </p:nvPr>
        </p:nvSpPr>
        <p:spPr>
          <a:xfrm>
            <a:off x="685800" y="1773238"/>
            <a:ext cx="7772400" cy="4114800"/>
          </a:xfrm>
        </p:spPr>
        <p:txBody>
          <a:bodyPr/>
          <a:lstStyle/>
          <a:p>
            <a:pPr eaLnBrk="1" hangingPunct="1">
              <a:defRPr/>
            </a:pPr>
            <a:r>
              <a:rPr lang="zh-CN" altLang="en-US" dirty="0"/>
              <a:t>愿景</a:t>
            </a:r>
            <a:endParaRPr lang="en-US" altLang="zh-CN" dirty="0"/>
          </a:p>
          <a:p>
            <a:pPr lvl="1" eaLnBrk="1" hangingPunct="1">
              <a:defRPr/>
            </a:pPr>
            <a:r>
              <a:rPr lang="zh-CN" altLang="en-US" dirty="0"/>
              <a:t>通过集成，改善光电子器件的性能、减小尺寸和功耗、提高可靠性</a:t>
            </a:r>
            <a:endParaRPr lang="en-US" altLang="zh-CN" dirty="0"/>
          </a:p>
          <a:p>
            <a:pPr eaLnBrk="1" hangingPunct="1">
              <a:defRPr/>
            </a:pPr>
            <a:r>
              <a:rPr lang="zh-CN" altLang="en-US" dirty="0"/>
              <a:t>挑战</a:t>
            </a:r>
            <a:endParaRPr lang="en-US" altLang="zh-CN" dirty="0"/>
          </a:p>
          <a:p>
            <a:pPr lvl="1" eaLnBrk="1" hangingPunct="1">
              <a:defRPr/>
            </a:pPr>
            <a:r>
              <a:rPr lang="zh-CN" altLang="en-US" dirty="0"/>
              <a:t>材料工艺兼容性问题</a:t>
            </a:r>
            <a:endParaRPr lang="en-US" altLang="zh-CN" dirty="0"/>
          </a:p>
          <a:p>
            <a:pPr lvl="2" eaLnBrk="1" hangingPunct="1">
              <a:defRPr/>
            </a:pPr>
            <a:r>
              <a:rPr lang="zh-CN" altLang="en-US" dirty="0"/>
              <a:t>电子器件与光器件的兼容性</a:t>
            </a:r>
            <a:endParaRPr lang="en-US" altLang="zh-CN" dirty="0"/>
          </a:p>
          <a:p>
            <a:pPr lvl="2" eaLnBrk="1" hangingPunct="1">
              <a:defRPr/>
            </a:pPr>
            <a:r>
              <a:rPr lang="zh-CN" altLang="en-US" dirty="0"/>
              <a:t>有源与无源器件的兼容性</a:t>
            </a:r>
            <a:endParaRPr lang="en-US" altLang="zh-CN" dirty="0"/>
          </a:p>
          <a:p>
            <a:pPr lvl="1" eaLnBrk="1" hangingPunct="1">
              <a:defRPr/>
            </a:pPr>
            <a:r>
              <a:rPr lang="zh-CN" altLang="en-US" dirty="0"/>
              <a:t>成品率仍然受限</a:t>
            </a:r>
            <a:endParaRPr lang="en-US" altLang="zh-CN" dirty="0"/>
          </a:p>
        </p:txBody>
      </p:sp>
      <p:sp>
        <p:nvSpPr>
          <p:cNvPr id="40965" name="页脚占位符 4">
            <a:extLst>
              <a:ext uri="{FF2B5EF4-FFF2-40B4-BE49-F238E27FC236}">
                <a16:creationId xmlns:a16="http://schemas.microsoft.com/office/drawing/2014/main" id="{A538F834-50F3-4010-B78A-5D0BBBD4C5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0966" name="灯片编号占位符 5">
            <a:extLst>
              <a:ext uri="{FF2B5EF4-FFF2-40B4-BE49-F238E27FC236}">
                <a16:creationId xmlns:a16="http://schemas.microsoft.com/office/drawing/2014/main" id="{3548448F-4FE7-44A3-9C80-CAC860ED9B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D1DB7995-3D35-4046-B2DE-6062D4BAF647}"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a:t>
            </a:fld>
            <a:endParaRPr lang="en-US" altLang="zh-CN" sz="14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59262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F9D11-C562-476B-B83B-ED77336E29B1}"/>
              </a:ext>
            </a:extLst>
          </p:cNvPr>
          <p:cNvSpPr>
            <a:spLocks noGrp="1"/>
          </p:cNvSpPr>
          <p:nvPr>
            <p:ph type="title"/>
          </p:nvPr>
        </p:nvSpPr>
        <p:spPr>
          <a:xfrm>
            <a:off x="685800" y="153988"/>
            <a:ext cx="7772400" cy="1143000"/>
          </a:xfrm>
        </p:spPr>
        <p:txBody>
          <a:bodyPr/>
          <a:lstStyle/>
          <a:p>
            <a:pPr>
              <a:defRPr/>
            </a:pPr>
            <a:r>
              <a:rPr lang="zh-CN" altLang="en-US" dirty="0"/>
              <a:t>硅基光子学中的光源</a:t>
            </a:r>
          </a:p>
        </p:txBody>
      </p:sp>
      <p:sp>
        <p:nvSpPr>
          <p:cNvPr id="56324" name="页脚占位符 4">
            <a:extLst>
              <a:ext uri="{FF2B5EF4-FFF2-40B4-BE49-F238E27FC236}">
                <a16:creationId xmlns:a16="http://schemas.microsoft.com/office/drawing/2014/main" id="{62A0AE71-4E22-4FF8-AAAE-9AC2DCAC3EF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6325" name="灯片编号占位符 5">
            <a:extLst>
              <a:ext uri="{FF2B5EF4-FFF2-40B4-BE49-F238E27FC236}">
                <a16:creationId xmlns:a16="http://schemas.microsoft.com/office/drawing/2014/main" id="{E89E80D2-2289-44C2-A830-0A5AB1BB8F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13C343DE-3414-40AA-957D-1556849F82E9}"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70</a:t>
            </a:fld>
            <a:endParaRPr lang="en-US" altLang="zh-CN" sz="1400" b="0">
              <a:latin typeface="Times New Roman" panose="02020603050405020304" pitchFamily="18" charset="0"/>
              <a:ea typeface="宋体" panose="02010600030101010101" pitchFamily="2" charset="-122"/>
            </a:endParaRPr>
          </a:p>
        </p:txBody>
      </p:sp>
      <p:pic>
        <p:nvPicPr>
          <p:cNvPr id="56326" name="Picture 2">
            <a:extLst>
              <a:ext uri="{FF2B5EF4-FFF2-40B4-BE49-F238E27FC236}">
                <a16:creationId xmlns:a16="http://schemas.microsoft.com/office/drawing/2014/main" id="{54FFDC18-56E5-4E84-AA4D-94A9F7316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504950"/>
            <a:ext cx="5343525" cy="2828925"/>
          </a:xfrm>
          <a:prstGeom prst="rect">
            <a:avLst/>
          </a:prstGeom>
          <a:noFill/>
          <a:ln w="28575">
            <a:solidFill>
              <a:srgbClr val="990033"/>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6">
            <a:extLst>
              <a:ext uri="{FF2B5EF4-FFF2-40B4-BE49-F238E27FC236}">
                <a16:creationId xmlns:a16="http://schemas.microsoft.com/office/drawing/2014/main" id="{DB30480E-DD19-421D-A599-5DB0A6521A8E}"/>
              </a:ext>
            </a:extLst>
          </p:cNvPr>
          <p:cNvSpPr>
            <a:spLocks noChangeArrowheads="1"/>
          </p:cNvSpPr>
          <p:nvPr/>
        </p:nvSpPr>
        <p:spPr bwMode="auto">
          <a:xfrm>
            <a:off x="1371600" y="4419600"/>
            <a:ext cx="3311525" cy="830263"/>
          </a:xfrm>
          <a:prstGeom prst="rect">
            <a:avLst/>
          </a:prstGeom>
          <a:noFill/>
          <a:ln w="9525">
            <a:noFill/>
            <a:miter lim="800000"/>
            <a:headEnd/>
            <a:tailEnd/>
          </a:ln>
        </p:spPr>
        <p:txBody>
          <a:bodyPr>
            <a:spAutoFit/>
          </a:bodyPr>
          <a:lstStyle/>
          <a:p>
            <a:pPr algn="ctr" eaLnBrk="1" hangingPunct="1">
              <a:defRPr/>
            </a:pPr>
            <a:r>
              <a:rPr kumimoji="0" lang="zh-CN" altLang="en-US" b="1" dirty="0">
                <a:latin typeface="+mn-ea"/>
                <a:ea typeface="+mn-ea"/>
              </a:rPr>
              <a:t>硅作为间接禁带半导体材料，不适合发光</a:t>
            </a:r>
          </a:p>
        </p:txBody>
      </p:sp>
      <p:grpSp>
        <p:nvGrpSpPr>
          <p:cNvPr id="3" name="Group 16">
            <a:extLst>
              <a:ext uri="{FF2B5EF4-FFF2-40B4-BE49-F238E27FC236}">
                <a16:creationId xmlns:a16="http://schemas.microsoft.com/office/drawing/2014/main" id="{58EC3CCB-57BC-4B3C-850D-10B38D656D1E}"/>
              </a:ext>
            </a:extLst>
          </p:cNvPr>
          <p:cNvGrpSpPr>
            <a:grpSpLocks/>
          </p:cNvGrpSpPr>
          <p:nvPr/>
        </p:nvGrpSpPr>
        <p:grpSpPr bwMode="auto">
          <a:xfrm>
            <a:off x="4716463" y="3883025"/>
            <a:ext cx="4030662" cy="2379663"/>
            <a:chOff x="3016" y="2355"/>
            <a:chExt cx="2539" cy="1499"/>
          </a:xfrm>
        </p:grpSpPr>
        <p:graphicFrame>
          <p:nvGraphicFramePr>
            <p:cNvPr id="56329" name="Object 18">
              <a:extLst>
                <a:ext uri="{FF2B5EF4-FFF2-40B4-BE49-F238E27FC236}">
                  <a16:creationId xmlns:a16="http://schemas.microsoft.com/office/drawing/2014/main" id="{F5587395-9C86-4AAC-A92E-4B5315BE3549}"/>
                </a:ext>
              </a:extLst>
            </p:cNvPr>
            <p:cNvGraphicFramePr>
              <a:graphicFrameLocks noChangeAspect="1"/>
            </p:cNvGraphicFramePr>
            <p:nvPr/>
          </p:nvGraphicFramePr>
          <p:xfrm>
            <a:off x="3016" y="2355"/>
            <a:ext cx="2539" cy="1227"/>
          </p:xfrm>
          <a:graphic>
            <a:graphicData uri="http://schemas.openxmlformats.org/presentationml/2006/ole">
              <mc:AlternateContent xmlns:mc="http://schemas.openxmlformats.org/markup-compatibility/2006">
                <mc:Choice xmlns:v="urn:schemas-microsoft-com:vml" Requires="v">
                  <p:oleObj spid="_x0000_s7174" name="Visio" r:id="rId4" imgW="3277789" imgH="1414462" progId="Visio.Drawing.11">
                    <p:embed/>
                  </p:oleObj>
                </mc:Choice>
                <mc:Fallback>
                  <p:oleObj name="Visio" r:id="rId4" imgW="3277789" imgH="1414462" progId="Visio.Drawing.11">
                    <p:embed/>
                    <p:pic>
                      <p:nvPicPr>
                        <p:cNvPr id="56329" name="Object 18">
                          <a:extLst>
                            <a:ext uri="{FF2B5EF4-FFF2-40B4-BE49-F238E27FC236}">
                              <a16:creationId xmlns:a16="http://schemas.microsoft.com/office/drawing/2014/main" id="{F5587395-9C86-4AAC-A92E-4B5315BE3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896" r="548" b="-7536"/>
                        <a:stretch>
                          <a:fillRect/>
                        </a:stretch>
                      </p:blipFill>
                      <p:spPr bwMode="auto">
                        <a:xfrm>
                          <a:off x="3016" y="2355"/>
                          <a:ext cx="2539" cy="1227"/>
                        </a:xfrm>
                        <a:prstGeom prst="rect">
                          <a:avLst/>
                        </a:prstGeom>
                        <a:solidFill>
                          <a:srgbClr val="FFFFFF"/>
                        </a:solidFill>
                        <a:ln w="28575">
                          <a:solidFill>
                            <a:srgbClr val="9966FF"/>
                          </a:solidFill>
                          <a:miter lim="800000"/>
                          <a:headEnd/>
                          <a:tailEnd/>
                        </a:ln>
                      </p:spPr>
                    </p:pic>
                  </p:oleObj>
                </mc:Fallback>
              </mc:AlternateContent>
            </a:graphicData>
          </a:graphic>
        </p:graphicFrame>
        <p:sp>
          <p:nvSpPr>
            <p:cNvPr id="56330" name="矩形 14">
              <a:extLst>
                <a:ext uri="{FF2B5EF4-FFF2-40B4-BE49-F238E27FC236}">
                  <a16:creationId xmlns:a16="http://schemas.microsoft.com/office/drawing/2014/main" id="{ABEAB187-9E99-498B-AD15-C87EF24BB024}"/>
                </a:ext>
              </a:extLst>
            </p:cNvPr>
            <p:cNvSpPr>
              <a:spLocks noChangeArrowheads="1"/>
            </p:cNvSpPr>
            <p:nvPr/>
          </p:nvSpPr>
          <p:spPr bwMode="auto">
            <a:xfrm>
              <a:off x="3364" y="3566"/>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zh-CN" altLang="en-US" sz="2400" dirty="0">
                  <a:latin typeface="宋体" panose="02010600030101010101" pitchFamily="2" charset="-122"/>
                  <a:ea typeface="宋体" panose="02010600030101010101" pitchFamily="2" charset="-122"/>
                </a:rPr>
                <a:t>硅基混合集成激光器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C99E2-B8B8-4558-947F-4DFDBF88C5AA}"/>
              </a:ext>
            </a:extLst>
          </p:cNvPr>
          <p:cNvSpPr>
            <a:spLocks noGrp="1"/>
          </p:cNvSpPr>
          <p:nvPr>
            <p:ph type="title"/>
          </p:nvPr>
        </p:nvSpPr>
        <p:spPr>
          <a:xfrm>
            <a:off x="685800" y="-26988"/>
            <a:ext cx="7772400" cy="1143001"/>
          </a:xfrm>
        </p:spPr>
        <p:txBody>
          <a:bodyPr/>
          <a:lstStyle/>
          <a:p>
            <a:pPr>
              <a:defRPr/>
            </a:pPr>
            <a:r>
              <a:rPr lang="zh-CN" altLang="en-US" dirty="0"/>
              <a:t>硅基光子集成的重要进展</a:t>
            </a:r>
          </a:p>
        </p:txBody>
      </p:sp>
      <p:sp>
        <p:nvSpPr>
          <p:cNvPr id="57348" name="页脚占位符 4">
            <a:extLst>
              <a:ext uri="{FF2B5EF4-FFF2-40B4-BE49-F238E27FC236}">
                <a16:creationId xmlns:a16="http://schemas.microsoft.com/office/drawing/2014/main" id="{1CB5C318-2262-4A4D-931E-837B214A679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7349" name="灯片编号占位符 5">
            <a:extLst>
              <a:ext uri="{FF2B5EF4-FFF2-40B4-BE49-F238E27FC236}">
                <a16:creationId xmlns:a16="http://schemas.microsoft.com/office/drawing/2014/main" id="{A2CBE80B-C7A7-4B3B-AA4D-2804B49C99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A5A0B44F-23E9-48D4-87A0-CAB1F1467456}"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71</a:t>
            </a:fld>
            <a:endParaRPr lang="en-US" altLang="zh-CN" sz="1400" b="0">
              <a:latin typeface="Times New Roman" panose="02020603050405020304" pitchFamily="18" charset="0"/>
              <a:ea typeface="宋体" panose="02010600030101010101" pitchFamily="2" charset="-122"/>
            </a:endParaRPr>
          </a:p>
        </p:txBody>
      </p:sp>
      <p:pic>
        <p:nvPicPr>
          <p:cNvPr id="57350" name="Picture 2">
            <a:extLst>
              <a:ext uri="{FF2B5EF4-FFF2-40B4-BE49-F238E27FC236}">
                <a16:creationId xmlns:a16="http://schemas.microsoft.com/office/drawing/2014/main" id="{296BB9D7-DE13-45C9-BF7B-594385035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41438"/>
            <a:ext cx="7504112"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15">
            <a:extLst>
              <a:ext uri="{FF2B5EF4-FFF2-40B4-BE49-F238E27FC236}">
                <a16:creationId xmlns:a16="http://schemas.microsoft.com/office/drawing/2014/main" id="{5A08D9C9-7C8A-4388-9466-3E9090BB62FD}"/>
              </a:ext>
            </a:extLst>
          </p:cNvPr>
          <p:cNvSpPr>
            <a:spLocks noChangeArrowheads="1"/>
          </p:cNvSpPr>
          <p:nvPr/>
        </p:nvSpPr>
        <p:spPr bwMode="auto">
          <a:xfrm>
            <a:off x="757238" y="5732463"/>
            <a:ext cx="7637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kumimoji="0" lang="en-US" altLang="zh-CN" sz="2400" dirty="0">
                <a:latin typeface="+mn-lt"/>
                <a:ea typeface="+mn-ea"/>
                <a:cs typeface="Arial" panose="020B0604020202020204" pitchFamily="34" charset="0"/>
              </a:rPr>
              <a:t>2015</a:t>
            </a:r>
            <a:r>
              <a:rPr kumimoji="0" lang="zh-CN" altLang="en-US" sz="2400" dirty="0">
                <a:latin typeface="+mn-lt"/>
                <a:ea typeface="+mn-ea"/>
                <a:cs typeface="Arial" panose="020B0604020202020204" pitchFamily="34" charset="0"/>
              </a:rPr>
              <a:t>年</a:t>
            </a:r>
            <a:r>
              <a:rPr kumimoji="0" lang="en-US" altLang="zh-CN" sz="2400" dirty="0">
                <a:latin typeface="+mn-lt"/>
                <a:ea typeface="+mn-ea"/>
                <a:cs typeface="Arial" panose="020B0604020202020204" pitchFamily="34" charset="0"/>
              </a:rPr>
              <a:t>UC Berkeley</a:t>
            </a:r>
            <a:r>
              <a:rPr kumimoji="0" lang="zh-CN" altLang="en-US" sz="2400" dirty="0">
                <a:latin typeface="+mn-lt"/>
                <a:ea typeface="+mn-ea"/>
                <a:cs typeface="Arial" panose="020B0604020202020204" pitchFamily="34" charset="0"/>
              </a:rPr>
              <a:t>报道了采用片上光互连的微处理器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08ABE-E839-4722-AB70-6A28CDF973E9}"/>
              </a:ext>
            </a:extLst>
          </p:cNvPr>
          <p:cNvSpPr>
            <a:spLocks noGrp="1"/>
          </p:cNvSpPr>
          <p:nvPr>
            <p:ph type="title"/>
          </p:nvPr>
        </p:nvSpPr>
        <p:spPr>
          <a:xfrm>
            <a:off x="685800" y="485775"/>
            <a:ext cx="7772400" cy="1143000"/>
          </a:xfrm>
        </p:spPr>
        <p:txBody>
          <a:bodyPr/>
          <a:lstStyle/>
          <a:p>
            <a:pPr>
              <a:defRPr/>
            </a:pPr>
            <a:r>
              <a:rPr lang="zh-CN" altLang="en-US" dirty="0"/>
              <a:t>集成化微波光子处理芯片</a:t>
            </a:r>
          </a:p>
        </p:txBody>
      </p:sp>
      <p:sp>
        <p:nvSpPr>
          <p:cNvPr id="58372" name="页脚占位符 4">
            <a:extLst>
              <a:ext uri="{FF2B5EF4-FFF2-40B4-BE49-F238E27FC236}">
                <a16:creationId xmlns:a16="http://schemas.microsoft.com/office/drawing/2014/main" id="{8F95120B-B465-47B7-BDDB-36DBB5AF3B7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8373" name="灯片编号占位符 5">
            <a:extLst>
              <a:ext uri="{FF2B5EF4-FFF2-40B4-BE49-F238E27FC236}">
                <a16:creationId xmlns:a16="http://schemas.microsoft.com/office/drawing/2014/main" id="{4DBCC8B4-01B1-4D27-9A81-AE24B26328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208A923C-A81F-4739-89CF-7B1E72FF5438}"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72</a:t>
            </a:fld>
            <a:endParaRPr lang="en-US" altLang="zh-CN" sz="1400" b="0">
              <a:latin typeface="Times New Roman" panose="02020603050405020304" pitchFamily="18" charset="0"/>
              <a:ea typeface="宋体" panose="02010600030101010101" pitchFamily="2" charset="-122"/>
            </a:endParaRPr>
          </a:p>
        </p:txBody>
      </p:sp>
      <p:grpSp>
        <p:nvGrpSpPr>
          <p:cNvPr id="58374" name="组合 10">
            <a:extLst>
              <a:ext uri="{FF2B5EF4-FFF2-40B4-BE49-F238E27FC236}">
                <a16:creationId xmlns:a16="http://schemas.microsoft.com/office/drawing/2014/main" id="{F4F94795-1CE1-444D-8C14-4ACC49C9CBAA}"/>
              </a:ext>
            </a:extLst>
          </p:cNvPr>
          <p:cNvGrpSpPr>
            <a:grpSpLocks/>
          </p:cNvGrpSpPr>
          <p:nvPr/>
        </p:nvGrpSpPr>
        <p:grpSpPr bwMode="auto">
          <a:xfrm>
            <a:off x="179388" y="2133600"/>
            <a:ext cx="4032250" cy="3816350"/>
            <a:chOff x="323528" y="2182563"/>
            <a:chExt cx="4032448" cy="3816233"/>
          </a:xfrm>
        </p:grpSpPr>
        <p:pic>
          <p:nvPicPr>
            <p:cNvPr id="58379" name="Picture 3">
              <a:extLst>
                <a:ext uri="{FF2B5EF4-FFF2-40B4-BE49-F238E27FC236}">
                  <a16:creationId xmlns:a16="http://schemas.microsoft.com/office/drawing/2014/main" id="{E7808C2A-35C8-4E7B-ACA4-D5C0A5260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466" b="-7613"/>
            <a:stretch>
              <a:fillRect/>
            </a:stretch>
          </p:blipFill>
          <p:spPr bwMode="auto">
            <a:xfrm>
              <a:off x="323528" y="2182563"/>
              <a:ext cx="4032448" cy="2952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8380" name="Rectangle 15">
              <a:extLst>
                <a:ext uri="{FF2B5EF4-FFF2-40B4-BE49-F238E27FC236}">
                  <a16:creationId xmlns:a16="http://schemas.microsoft.com/office/drawing/2014/main" id="{DD396F9F-C548-495A-99CC-B0A4D3A38FE4}"/>
                </a:ext>
              </a:extLst>
            </p:cNvPr>
            <p:cNvSpPr>
              <a:spLocks noChangeArrowheads="1"/>
            </p:cNvSpPr>
            <p:nvPr/>
          </p:nvSpPr>
          <p:spPr bwMode="auto">
            <a:xfrm>
              <a:off x="1058354" y="5290945"/>
              <a:ext cx="2507541" cy="70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kumimoji="0" lang="zh-CN" altLang="en-US" sz="2000" dirty="0">
                  <a:latin typeface="+mn-ea"/>
                  <a:ea typeface="+mn-ea"/>
                  <a:cs typeface="Arial" panose="020B0604020202020204" pitchFamily="34" charset="0"/>
                </a:rPr>
                <a:t>用于机载卫星通信的</a:t>
              </a:r>
              <a:endParaRPr kumimoji="0" lang="en-US" altLang="zh-CN" sz="2000" dirty="0">
                <a:latin typeface="+mn-ea"/>
                <a:ea typeface="+mn-ea"/>
                <a:cs typeface="Arial" panose="020B0604020202020204" pitchFamily="34" charset="0"/>
              </a:endParaRPr>
            </a:p>
            <a:p>
              <a:pPr algn="ctr" eaLnBrk="1" hangingPunct="1">
                <a:spcBef>
                  <a:spcPct val="0"/>
                </a:spcBef>
                <a:buClrTx/>
                <a:buSzTx/>
                <a:buFontTx/>
                <a:buNone/>
              </a:pPr>
              <a:r>
                <a:rPr kumimoji="0" lang="zh-CN" altLang="en-US" sz="2000" dirty="0">
                  <a:latin typeface="+mn-ea"/>
                  <a:ea typeface="+mn-ea"/>
                  <a:cs typeface="Arial" panose="020B0604020202020204" pitchFamily="34" charset="0"/>
                </a:rPr>
                <a:t>相控阵天线</a:t>
              </a:r>
            </a:p>
          </p:txBody>
        </p:sp>
      </p:grpSp>
      <p:grpSp>
        <p:nvGrpSpPr>
          <p:cNvPr id="58375" name="组合 14">
            <a:extLst>
              <a:ext uri="{FF2B5EF4-FFF2-40B4-BE49-F238E27FC236}">
                <a16:creationId xmlns:a16="http://schemas.microsoft.com/office/drawing/2014/main" id="{C8131BAA-42BB-472E-89C1-E16396DC2926}"/>
              </a:ext>
            </a:extLst>
          </p:cNvPr>
          <p:cNvGrpSpPr>
            <a:grpSpLocks/>
          </p:cNvGrpSpPr>
          <p:nvPr/>
        </p:nvGrpSpPr>
        <p:grpSpPr bwMode="auto">
          <a:xfrm>
            <a:off x="4356100" y="1844675"/>
            <a:ext cx="4529138" cy="4092575"/>
            <a:chOff x="4355976" y="1988840"/>
            <a:chExt cx="4530006" cy="4092356"/>
          </a:xfrm>
        </p:grpSpPr>
        <p:pic>
          <p:nvPicPr>
            <p:cNvPr id="58377" name="Picture 5">
              <a:extLst>
                <a:ext uri="{FF2B5EF4-FFF2-40B4-BE49-F238E27FC236}">
                  <a16:creationId xmlns:a16="http://schemas.microsoft.com/office/drawing/2014/main" id="{1C471A3B-C95C-4399-8EFF-7E27FF3A6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88840"/>
              <a:ext cx="4530006" cy="334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Rectangle 15">
              <a:extLst>
                <a:ext uri="{FF2B5EF4-FFF2-40B4-BE49-F238E27FC236}">
                  <a16:creationId xmlns:a16="http://schemas.microsoft.com/office/drawing/2014/main" id="{921F496D-5EC7-47DC-80BF-9BBDB1ACDC0C}"/>
                </a:ext>
              </a:extLst>
            </p:cNvPr>
            <p:cNvSpPr>
              <a:spLocks noChangeArrowheads="1"/>
            </p:cNvSpPr>
            <p:nvPr/>
          </p:nvSpPr>
          <p:spPr bwMode="auto">
            <a:xfrm>
              <a:off x="5450663" y="5373216"/>
              <a:ext cx="2507899" cy="70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kumimoji="0" lang="zh-CN" altLang="en-US" sz="2000" dirty="0">
                  <a:latin typeface="+mn-ea"/>
                  <a:ea typeface="+mn-ea"/>
                  <a:cs typeface="Arial" panose="020B0604020202020204" pitchFamily="34" charset="0"/>
                </a:rPr>
                <a:t>基于光子集成技术的</a:t>
              </a:r>
              <a:endParaRPr kumimoji="0" lang="en-US" altLang="zh-CN" sz="2000" dirty="0">
                <a:latin typeface="+mn-ea"/>
                <a:ea typeface="+mn-ea"/>
                <a:cs typeface="Arial" panose="020B0604020202020204" pitchFamily="34" charset="0"/>
              </a:endParaRPr>
            </a:p>
            <a:p>
              <a:pPr algn="ctr" eaLnBrk="1" hangingPunct="1">
                <a:spcBef>
                  <a:spcPct val="0"/>
                </a:spcBef>
                <a:buClrTx/>
                <a:buSzTx/>
                <a:buFontTx/>
                <a:buNone/>
              </a:pPr>
              <a:r>
                <a:rPr kumimoji="0" lang="zh-CN" altLang="en-US" sz="2000" dirty="0">
                  <a:latin typeface="+mn-ea"/>
                  <a:ea typeface="+mn-ea"/>
                  <a:cs typeface="Arial" panose="020B0604020202020204" pitchFamily="34" charset="0"/>
                </a:rPr>
                <a:t>波束形成芯片</a:t>
              </a:r>
            </a:p>
          </p:txBody>
        </p:sp>
      </p:grpSp>
      <p:sp>
        <p:nvSpPr>
          <p:cNvPr id="58376" name="TextBox 14">
            <a:extLst>
              <a:ext uri="{FF2B5EF4-FFF2-40B4-BE49-F238E27FC236}">
                <a16:creationId xmlns:a16="http://schemas.microsoft.com/office/drawing/2014/main" id="{2B9163DA-7512-45FD-8E7E-3381A8C203E8}"/>
              </a:ext>
            </a:extLst>
          </p:cNvPr>
          <p:cNvSpPr txBox="1">
            <a:spLocks noChangeArrowheads="1"/>
          </p:cNvSpPr>
          <p:nvPr/>
        </p:nvSpPr>
        <p:spPr bwMode="auto">
          <a:xfrm>
            <a:off x="3511550" y="5922963"/>
            <a:ext cx="5632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eaLnBrk="1" hangingPunct="1">
              <a:spcBef>
                <a:spcPct val="0"/>
              </a:spcBef>
              <a:buClrTx/>
              <a:buSzTx/>
              <a:buFontTx/>
              <a:buNone/>
            </a:pP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D. </a:t>
            </a:r>
            <a:r>
              <a:rPr lang="en-US" altLang="zh-CN" sz="1800" b="0" dirty="0" err="1">
                <a:latin typeface="Times New Roman" panose="02020603050405020304" pitchFamily="18" charset="0"/>
                <a:ea typeface="宋体" panose="02010600030101010101" pitchFamily="2" charset="-122"/>
                <a:cs typeface="Times New Roman" panose="02020603050405020304" pitchFamily="18" charset="0"/>
              </a:rPr>
              <a:t>Marpuang</a:t>
            </a:r>
            <a:r>
              <a:rPr lang="en-US" altLang="zh-CN" sz="1800" b="0" dirty="0">
                <a:latin typeface="Times New Roman" panose="02020603050405020304" pitchFamily="18" charset="0"/>
                <a:ea typeface="宋体" panose="02010600030101010101" pitchFamily="2" charset="-122"/>
                <a:cs typeface="Times New Roman" panose="02020603050405020304" pitchFamily="18" charset="0"/>
              </a:rPr>
              <a:t>, et al., Laser &amp; Photon. Rev., 2013.</a:t>
            </a:r>
            <a:endParaRPr lang="zh-CN" altLang="en-US" sz="1800" b="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2BEA1-6D4F-485A-85C0-E36F7EE9AB56}"/>
              </a:ext>
            </a:extLst>
          </p:cNvPr>
          <p:cNvSpPr>
            <a:spLocks noGrp="1"/>
          </p:cNvSpPr>
          <p:nvPr>
            <p:ph type="title"/>
          </p:nvPr>
        </p:nvSpPr>
        <p:spPr>
          <a:xfrm>
            <a:off x="685800" y="188913"/>
            <a:ext cx="7772400" cy="1143000"/>
          </a:xfrm>
        </p:spPr>
        <p:txBody>
          <a:bodyPr/>
          <a:lstStyle/>
          <a:p>
            <a:pPr>
              <a:defRPr/>
            </a:pPr>
            <a:r>
              <a:rPr lang="zh-CN" altLang="en-US" dirty="0"/>
              <a:t>集成化微波光子处理芯片</a:t>
            </a:r>
          </a:p>
        </p:txBody>
      </p:sp>
      <p:sp>
        <p:nvSpPr>
          <p:cNvPr id="3" name="内容占位符 2">
            <a:extLst>
              <a:ext uri="{FF2B5EF4-FFF2-40B4-BE49-F238E27FC236}">
                <a16:creationId xmlns:a16="http://schemas.microsoft.com/office/drawing/2014/main" id="{9561D1BB-ADE3-44A6-BBAE-380FD4B81F72}"/>
              </a:ext>
            </a:extLst>
          </p:cNvPr>
          <p:cNvSpPr>
            <a:spLocks noGrp="1"/>
          </p:cNvSpPr>
          <p:nvPr>
            <p:ph idx="1"/>
          </p:nvPr>
        </p:nvSpPr>
        <p:spPr>
          <a:xfrm>
            <a:off x="685800" y="1484313"/>
            <a:ext cx="7772400" cy="4611687"/>
          </a:xfrm>
        </p:spPr>
        <p:txBody>
          <a:bodyPr/>
          <a:lstStyle/>
          <a:p>
            <a:pPr>
              <a:defRPr/>
            </a:pPr>
            <a:r>
              <a:rPr lang="zh-CN" altLang="en-US" dirty="0"/>
              <a:t>任意波形产生芯片</a:t>
            </a:r>
            <a:endParaRPr lang="en-US" altLang="zh-CN" dirty="0"/>
          </a:p>
          <a:p>
            <a:pPr lvl="1">
              <a:defRPr/>
            </a:pPr>
            <a:r>
              <a:rPr lang="zh-CN" altLang="en-US" sz="2400" dirty="0"/>
              <a:t>包含</a:t>
            </a:r>
            <a:r>
              <a:rPr lang="en-US" altLang="zh-CN" sz="2400" dirty="0"/>
              <a:t>100</a:t>
            </a:r>
            <a:r>
              <a:rPr lang="en-US" altLang="zh-CN" sz="2400" dirty="0">
                <a:sym typeface="Symbol"/>
              </a:rPr>
              <a:t></a:t>
            </a:r>
            <a:r>
              <a:rPr lang="en-US" altLang="zh-CN" sz="2400" dirty="0"/>
              <a:t>10GHz AWG</a:t>
            </a:r>
            <a:r>
              <a:rPr lang="zh-CN" altLang="en-US" sz="2400" dirty="0"/>
              <a:t>、</a:t>
            </a:r>
            <a:r>
              <a:rPr lang="en-US" altLang="zh-CN" sz="2400" dirty="0"/>
              <a:t>100</a:t>
            </a:r>
            <a:r>
              <a:rPr lang="zh-CN" altLang="en-US" sz="2400" dirty="0"/>
              <a:t>个</a:t>
            </a:r>
            <a:r>
              <a:rPr lang="en-US" altLang="zh-CN" sz="2400" dirty="0"/>
              <a:t>Michelson</a:t>
            </a:r>
            <a:r>
              <a:rPr lang="zh-CN" altLang="en-US" sz="2400" dirty="0"/>
              <a:t>干涉器、</a:t>
            </a:r>
            <a:r>
              <a:rPr lang="en-US" altLang="zh-CN" sz="2400" dirty="0"/>
              <a:t>200</a:t>
            </a:r>
            <a:r>
              <a:rPr lang="zh-CN" altLang="en-US" sz="2400" dirty="0"/>
              <a:t>个相移器和</a:t>
            </a:r>
            <a:r>
              <a:rPr lang="en-US" altLang="zh-CN" sz="2400" dirty="0"/>
              <a:t>400</a:t>
            </a:r>
            <a:r>
              <a:rPr lang="zh-CN" altLang="en-US" sz="2400" dirty="0"/>
              <a:t>个电光调制器</a:t>
            </a:r>
            <a:endParaRPr lang="en-US" altLang="zh-CN" sz="2400" dirty="0"/>
          </a:p>
          <a:p>
            <a:pPr lvl="1">
              <a:defRPr/>
            </a:pPr>
            <a:endParaRPr lang="zh-CN" altLang="en-US" sz="2400" dirty="0"/>
          </a:p>
        </p:txBody>
      </p:sp>
      <p:sp>
        <p:nvSpPr>
          <p:cNvPr id="59397" name="页脚占位符 4">
            <a:extLst>
              <a:ext uri="{FF2B5EF4-FFF2-40B4-BE49-F238E27FC236}">
                <a16:creationId xmlns:a16="http://schemas.microsoft.com/office/drawing/2014/main" id="{40775722-1495-4C80-B697-B3B0A66F998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59398" name="灯片编号占位符 5">
            <a:extLst>
              <a:ext uri="{FF2B5EF4-FFF2-40B4-BE49-F238E27FC236}">
                <a16:creationId xmlns:a16="http://schemas.microsoft.com/office/drawing/2014/main" id="{2CA49FD5-8726-4D24-ACEE-FAC8387E30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2DDC8691-60BF-41F6-BCEE-2AE144FE6DF3}"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73</a:t>
            </a:fld>
            <a:endParaRPr lang="en-US" altLang="zh-CN" sz="1400" b="0">
              <a:latin typeface="Times New Roman" panose="02020603050405020304" pitchFamily="18" charset="0"/>
              <a:ea typeface="宋体" panose="02010600030101010101" pitchFamily="2" charset="-122"/>
            </a:endParaRPr>
          </a:p>
        </p:txBody>
      </p:sp>
      <p:pic>
        <p:nvPicPr>
          <p:cNvPr id="13" name="Picture 2">
            <a:extLst>
              <a:ext uri="{FF2B5EF4-FFF2-40B4-BE49-F238E27FC236}">
                <a16:creationId xmlns:a16="http://schemas.microsoft.com/office/drawing/2014/main" id="{6F961084-DBA8-494F-B9E4-ED5B6A20C756}"/>
              </a:ext>
            </a:extLst>
          </p:cNvPr>
          <p:cNvPicPr>
            <a:picLocks noChangeAspect="1" noChangeArrowheads="1"/>
          </p:cNvPicPr>
          <p:nvPr/>
        </p:nvPicPr>
        <p:blipFill>
          <a:blip r:embed="rId2"/>
          <a:srcRect l="-7227" t="-8855" r="-4558" b="-6255"/>
          <a:stretch>
            <a:fillRect/>
          </a:stretch>
        </p:blipFill>
        <p:spPr bwMode="auto">
          <a:xfrm>
            <a:off x="200025" y="3059113"/>
            <a:ext cx="4508500" cy="2530475"/>
          </a:xfrm>
          <a:prstGeom prst="rect">
            <a:avLst/>
          </a:prstGeom>
          <a:solidFill>
            <a:srgbClr val="FFFFFF"/>
          </a:solidFill>
          <a:ln w="9525">
            <a:noFill/>
            <a:miter lim="800000"/>
            <a:headEnd/>
            <a:tailEnd/>
          </a:ln>
          <a:effectLst/>
        </p:spPr>
      </p:pic>
      <p:pic>
        <p:nvPicPr>
          <p:cNvPr id="14" name="Picture 3">
            <a:extLst>
              <a:ext uri="{FF2B5EF4-FFF2-40B4-BE49-F238E27FC236}">
                <a16:creationId xmlns:a16="http://schemas.microsoft.com/office/drawing/2014/main" id="{D4B63C93-B484-4CC2-93FA-5A8A07330D32}"/>
              </a:ext>
            </a:extLst>
          </p:cNvPr>
          <p:cNvPicPr>
            <a:picLocks noChangeAspect="1" noChangeArrowheads="1"/>
          </p:cNvPicPr>
          <p:nvPr/>
        </p:nvPicPr>
        <p:blipFill>
          <a:blip r:embed="rId3"/>
          <a:srcRect l="-3252" t="-5829" r="-4077" b="-7831"/>
          <a:stretch>
            <a:fillRect/>
          </a:stretch>
        </p:blipFill>
        <p:spPr bwMode="auto">
          <a:xfrm>
            <a:off x="4800600" y="3065463"/>
            <a:ext cx="4264025" cy="2519362"/>
          </a:xfrm>
          <a:prstGeom prst="rect">
            <a:avLst/>
          </a:prstGeom>
          <a:solidFill>
            <a:srgbClr val="FFFFFF"/>
          </a:solidFill>
          <a:ln w="9525">
            <a:noFill/>
            <a:miter lim="800000"/>
            <a:headEnd/>
            <a:tailEnd/>
          </a:ln>
          <a:effectLst/>
        </p:spPr>
      </p:pic>
      <p:sp>
        <p:nvSpPr>
          <p:cNvPr id="59401" name="矩形 9">
            <a:extLst>
              <a:ext uri="{FF2B5EF4-FFF2-40B4-BE49-F238E27FC236}">
                <a16:creationId xmlns:a16="http://schemas.microsoft.com/office/drawing/2014/main" id="{5E98BD6C-744A-45A1-A3BB-505CAF65562D}"/>
              </a:ext>
            </a:extLst>
          </p:cNvPr>
          <p:cNvSpPr>
            <a:spLocks noChangeArrowheads="1"/>
          </p:cNvSpPr>
          <p:nvPr/>
        </p:nvSpPr>
        <p:spPr bwMode="auto">
          <a:xfrm>
            <a:off x="3203575" y="5737225"/>
            <a:ext cx="567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lgn="ctr">
              <a:spcBef>
                <a:spcPct val="0"/>
              </a:spcBef>
              <a:buClrTx/>
              <a:buSzTx/>
              <a:buFontTx/>
              <a:buNone/>
            </a:pPr>
            <a:r>
              <a:rPr lang="en-US" altLang="zh-CN" sz="1800" b="0" i="1">
                <a:latin typeface="Arial" panose="020B0604020202020204" pitchFamily="34" charset="0"/>
                <a:ea typeface="华文隶书" panose="02010800040101010101" pitchFamily="2" charset="-122"/>
                <a:cs typeface="Arial" panose="020B0604020202020204" pitchFamily="34" charset="0"/>
              </a:rPr>
              <a:t>F. M. Soars, et al., IEEE Photon. J., 2011, 3(6): 975. </a:t>
            </a:r>
            <a:endParaRPr lang="zh-CN" altLang="en-US" sz="1800" b="0" i="1">
              <a:latin typeface="Arial" panose="020B0604020202020204" pitchFamily="34" charset="0"/>
              <a:ea typeface="华文隶书" panose="02010800040101010101" pitchFamily="2" charset="-122"/>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DCDC-F0DC-4DC6-B63B-C5E667B1581D}"/>
              </a:ext>
            </a:extLst>
          </p:cNvPr>
          <p:cNvSpPr>
            <a:spLocks noGrp="1"/>
          </p:cNvSpPr>
          <p:nvPr>
            <p:ph type="title"/>
          </p:nvPr>
        </p:nvSpPr>
        <p:spPr>
          <a:xfrm>
            <a:off x="685800" y="115888"/>
            <a:ext cx="7772400" cy="1143000"/>
          </a:xfrm>
        </p:spPr>
        <p:txBody>
          <a:bodyPr/>
          <a:lstStyle/>
          <a:p>
            <a:pPr>
              <a:defRPr/>
            </a:pPr>
            <a:r>
              <a:rPr lang="zh-CN" altLang="en-US" dirty="0"/>
              <a:t>集成非线性光学芯片</a:t>
            </a:r>
          </a:p>
        </p:txBody>
      </p:sp>
      <p:sp>
        <p:nvSpPr>
          <p:cNvPr id="3" name="内容占位符 2">
            <a:extLst>
              <a:ext uri="{FF2B5EF4-FFF2-40B4-BE49-F238E27FC236}">
                <a16:creationId xmlns:a16="http://schemas.microsoft.com/office/drawing/2014/main" id="{DAABEB60-E204-43D2-9719-F1091E1B9769}"/>
              </a:ext>
            </a:extLst>
          </p:cNvPr>
          <p:cNvSpPr>
            <a:spLocks noGrp="1"/>
          </p:cNvSpPr>
          <p:nvPr>
            <p:ph idx="1"/>
          </p:nvPr>
        </p:nvSpPr>
        <p:spPr>
          <a:xfrm>
            <a:off x="685800" y="1341438"/>
            <a:ext cx="7772400" cy="4114800"/>
          </a:xfrm>
        </p:spPr>
        <p:txBody>
          <a:bodyPr/>
          <a:lstStyle/>
          <a:p>
            <a:pPr>
              <a:defRPr/>
            </a:pPr>
            <a:r>
              <a:rPr lang="zh-CN" altLang="en-US" dirty="0"/>
              <a:t>非线性光学处理单元的片上集成</a:t>
            </a:r>
          </a:p>
        </p:txBody>
      </p:sp>
      <p:sp>
        <p:nvSpPr>
          <p:cNvPr id="60421" name="页脚占位符 4">
            <a:extLst>
              <a:ext uri="{FF2B5EF4-FFF2-40B4-BE49-F238E27FC236}">
                <a16:creationId xmlns:a16="http://schemas.microsoft.com/office/drawing/2014/main" id="{2364BF59-F3B0-44D9-87DB-F2C9CACD615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60422" name="灯片编号占位符 5">
            <a:extLst>
              <a:ext uri="{FF2B5EF4-FFF2-40B4-BE49-F238E27FC236}">
                <a16:creationId xmlns:a16="http://schemas.microsoft.com/office/drawing/2014/main" id="{C0785E13-557A-42AC-BA75-52A14A1BC0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CBF44A05-459A-423D-A43C-63662A29F053}"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74</a:t>
            </a:fld>
            <a:endParaRPr lang="en-US" altLang="zh-CN" sz="1400" b="0">
              <a:latin typeface="Times New Roman" panose="02020603050405020304" pitchFamily="18" charset="0"/>
              <a:ea typeface="宋体" panose="02010600030101010101" pitchFamily="2" charset="-122"/>
            </a:endParaRPr>
          </a:p>
        </p:txBody>
      </p:sp>
      <p:pic>
        <p:nvPicPr>
          <p:cNvPr id="60423" name="图片 7">
            <a:extLst>
              <a:ext uri="{FF2B5EF4-FFF2-40B4-BE49-F238E27FC236}">
                <a16:creationId xmlns:a16="http://schemas.microsoft.com/office/drawing/2014/main" id="{FA6EF3DF-4C84-449E-B149-B9600582E7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989138"/>
            <a:ext cx="803751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8">
            <a:extLst>
              <a:ext uri="{FF2B5EF4-FFF2-40B4-BE49-F238E27FC236}">
                <a16:creationId xmlns:a16="http://schemas.microsoft.com/office/drawing/2014/main" id="{0ADE3EDA-875C-4451-92E0-CAC4659C4C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475" y="4117975"/>
            <a:ext cx="817721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12">
            <a:extLst>
              <a:ext uri="{FF2B5EF4-FFF2-40B4-BE49-F238E27FC236}">
                <a16:creationId xmlns:a16="http://schemas.microsoft.com/office/drawing/2014/main" id="{4E2FADBD-3B4F-4C75-AD8C-070CE438447E}"/>
              </a:ext>
            </a:extLst>
          </p:cNvPr>
          <p:cNvSpPr txBox="1">
            <a:spLocks/>
          </p:cNvSpPr>
          <p:nvPr/>
        </p:nvSpPr>
        <p:spPr bwMode="auto">
          <a:xfrm>
            <a:off x="2247900" y="5538788"/>
            <a:ext cx="5257800" cy="496887"/>
          </a:xfrm>
          <a:prstGeom prst="rect">
            <a:avLst/>
          </a:prstGeom>
          <a:noFill/>
          <a:ln w="9525">
            <a:noFill/>
            <a:miter lim="800000"/>
            <a:headEnd/>
            <a:tailEnd/>
          </a:ln>
        </p:spPr>
        <p:txBody>
          <a:bodyPr/>
          <a:lstStyle/>
          <a:p>
            <a:pPr algn="ctr" eaLnBrk="1">
              <a:spcBef>
                <a:spcPct val="20000"/>
              </a:spcBef>
              <a:buClr>
                <a:schemeClr val="folHlink"/>
              </a:buClr>
              <a:buSzPct val="60000"/>
              <a:defRPr/>
            </a:pPr>
            <a:r>
              <a:rPr lang="zh-CN" altLang="en-US" sz="2000" b="1" kern="0" dirty="0">
                <a:latin typeface="+mn-lt"/>
                <a:ea typeface="+mn-ea"/>
              </a:rPr>
              <a:t>基于微腔光频梳的集成化光学频率综合器</a:t>
            </a:r>
            <a:endParaRPr lang="en-US" altLang="zh-CN" sz="2000" b="1" kern="0" dirty="0">
              <a:latin typeface="+mn-lt"/>
              <a:ea typeface="+mn-ea"/>
            </a:endParaRPr>
          </a:p>
        </p:txBody>
      </p:sp>
      <p:sp>
        <p:nvSpPr>
          <p:cNvPr id="11" name="矩形 10">
            <a:extLst>
              <a:ext uri="{FF2B5EF4-FFF2-40B4-BE49-F238E27FC236}">
                <a16:creationId xmlns:a16="http://schemas.microsoft.com/office/drawing/2014/main" id="{A7605A2D-4927-4AA3-B2B7-00FF9F092FC0}"/>
              </a:ext>
            </a:extLst>
          </p:cNvPr>
          <p:cNvSpPr/>
          <p:nvPr/>
        </p:nvSpPr>
        <p:spPr>
          <a:xfrm>
            <a:off x="6356350" y="5937250"/>
            <a:ext cx="2298700" cy="307975"/>
          </a:xfrm>
          <a:prstGeom prst="rect">
            <a:avLst/>
          </a:prstGeom>
        </p:spPr>
        <p:txBody>
          <a:bodyPr wrap="none">
            <a:spAutoFit/>
          </a:bodyPr>
          <a:lstStyle/>
          <a:p>
            <a:pPr>
              <a:defRPr/>
            </a:pPr>
            <a:r>
              <a:rPr lang="fr-FR" altLang="zh-CN" sz="1400" dirty="0">
                <a:latin typeface="+mn-lt"/>
              </a:rPr>
              <a:t>Nature </a:t>
            </a:r>
            <a:r>
              <a:rPr lang="fr-FR" altLang="zh-CN" sz="1400" b="1" dirty="0">
                <a:latin typeface="+mn-lt"/>
              </a:rPr>
              <a:t>557</a:t>
            </a:r>
            <a:r>
              <a:rPr lang="fr-FR" altLang="zh-CN" sz="1400" dirty="0">
                <a:latin typeface="+mn-lt"/>
              </a:rPr>
              <a:t>, 81–85 (2018)</a:t>
            </a:r>
            <a:endParaRPr lang="zh-CN" altLang="en-US" sz="1400" dirty="0">
              <a:latin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CC94-CA56-4755-A68E-CCEDE78F832F}"/>
              </a:ext>
            </a:extLst>
          </p:cNvPr>
          <p:cNvSpPr>
            <a:spLocks noGrp="1"/>
          </p:cNvSpPr>
          <p:nvPr>
            <p:ph type="title"/>
          </p:nvPr>
        </p:nvSpPr>
        <p:spPr>
          <a:xfrm>
            <a:off x="685800" y="115888"/>
            <a:ext cx="7772400" cy="1143000"/>
          </a:xfrm>
        </p:spPr>
        <p:txBody>
          <a:bodyPr/>
          <a:lstStyle/>
          <a:p>
            <a:pPr>
              <a:defRPr/>
            </a:pPr>
            <a:r>
              <a:rPr lang="zh-CN" altLang="en-US" dirty="0"/>
              <a:t>集成非线性光学芯片</a:t>
            </a:r>
          </a:p>
        </p:txBody>
      </p:sp>
      <p:sp>
        <p:nvSpPr>
          <p:cNvPr id="3" name="内容占位符 2">
            <a:extLst>
              <a:ext uri="{FF2B5EF4-FFF2-40B4-BE49-F238E27FC236}">
                <a16:creationId xmlns:a16="http://schemas.microsoft.com/office/drawing/2014/main" id="{3DAB5A0E-83FC-4130-ADE4-651D59EF99A4}"/>
              </a:ext>
            </a:extLst>
          </p:cNvPr>
          <p:cNvSpPr>
            <a:spLocks noGrp="1"/>
          </p:cNvSpPr>
          <p:nvPr>
            <p:ph idx="1"/>
          </p:nvPr>
        </p:nvSpPr>
        <p:spPr>
          <a:xfrm>
            <a:off x="685800" y="1341438"/>
            <a:ext cx="7772400" cy="4114800"/>
          </a:xfrm>
        </p:spPr>
        <p:txBody>
          <a:bodyPr/>
          <a:lstStyle/>
          <a:p>
            <a:pPr>
              <a:defRPr/>
            </a:pPr>
            <a:r>
              <a:rPr lang="zh-CN" altLang="en-US" dirty="0"/>
              <a:t>非线性光学处理单元的片上集成</a:t>
            </a:r>
          </a:p>
        </p:txBody>
      </p:sp>
      <p:sp>
        <p:nvSpPr>
          <p:cNvPr id="61445" name="页脚占位符 4">
            <a:extLst>
              <a:ext uri="{FF2B5EF4-FFF2-40B4-BE49-F238E27FC236}">
                <a16:creationId xmlns:a16="http://schemas.microsoft.com/office/drawing/2014/main" id="{C5B51D34-A655-40B6-845B-CA4126363F5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61446" name="灯片编号占位符 5">
            <a:extLst>
              <a:ext uri="{FF2B5EF4-FFF2-40B4-BE49-F238E27FC236}">
                <a16:creationId xmlns:a16="http://schemas.microsoft.com/office/drawing/2014/main" id="{268E4D11-5E09-4C00-9EEC-FD6D304F85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E471EF5B-6907-4A78-8FC2-8DA27B260F64}"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75</a:t>
            </a:fld>
            <a:endParaRPr lang="en-US" altLang="zh-CN" sz="1400" b="0">
              <a:latin typeface="Times New Roman" panose="02020603050405020304" pitchFamily="18" charset="0"/>
              <a:ea typeface="宋体" panose="02010600030101010101" pitchFamily="2" charset="-122"/>
            </a:endParaRPr>
          </a:p>
        </p:txBody>
      </p:sp>
      <p:sp>
        <p:nvSpPr>
          <p:cNvPr id="10" name="内容占位符 12">
            <a:extLst>
              <a:ext uri="{FF2B5EF4-FFF2-40B4-BE49-F238E27FC236}">
                <a16:creationId xmlns:a16="http://schemas.microsoft.com/office/drawing/2014/main" id="{D4EAE17B-4C19-4B4A-8276-9BB85AE03B90}"/>
              </a:ext>
            </a:extLst>
          </p:cNvPr>
          <p:cNvSpPr txBox="1">
            <a:spLocks/>
          </p:cNvSpPr>
          <p:nvPr/>
        </p:nvSpPr>
        <p:spPr bwMode="auto">
          <a:xfrm>
            <a:off x="2124075" y="5619750"/>
            <a:ext cx="5256213" cy="371475"/>
          </a:xfrm>
          <a:prstGeom prst="rect">
            <a:avLst/>
          </a:prstGeom>
          <a:noFill/>
          <a:ln w="9525">
            <a:noFill/>
            <a:miter lim="800000"/>
            <a:headEnd/>
            <a:tailEnd/>
          </a:ln>
        </p:spPr>
        <p:txBody>
          <a:bodyPr/>
          <a:lstStyle/>
          <a:p>
            <a:pPr algn="ctr" eaLnBrk="1">
              <a:spcBef>
                <a:spcPct val="20000"/>
              </a:spcBef>
              <a:buClr>
                <a:schemeClr val="folHlink"/>
              </a:buClr>
              <a:buSzPct val="60000"/>
              <a:defRPr/>
            </a:pPr>
            <a:r>
              <a:rPr lang="zh-CN" altLang="en-US" sz="2000" b="1" kern="0" dirty="0">
                <a:latin typeface="+mn-lt"/>
                <a:ea typeface="+mn-ea"/>
              </a:rPr>
              <a:t>基于</a:t>
            </a:r>
            <a:r>
              <a:rPr lang="en-US" altLang="zh-CN" sz="2000" b="1" kern="0" dirty="0">
                <a:latin typeface="+mn-lt"/>
                <a:ea typeface="+mn-ea"/>
              </a:rPr>
              <a:t>LiNbO3</a:t>
            </a:r>
            <a:r>
              <a:rPr lang="zh-CN" altLang="en-US" sz="2000" b="1" kern="0" dirty="0">
                <a:latin typeface="+mn-lt"/>
                <a:ea typeface="+mn-ea"/>
              </a:rPr>
              <a:t>材料平台的集成非线性光学芯片</a:t>
            </a:r>
            <a:endParaRPr lang="en-US" altLang="zh-CN" sz="2000" b="1" kern="0" dirty="0">
              <a:latin typeface="+mn-lt"/>
              <a:ea typeface="+mn-ea"/>
            </a:endParaRPr>
          </a:p>
        </p:txBody>
      </p:sp>
      <p:pic>
        <p:nvPicPr>
          <p:cNvPr id="61448" name="图片 6">
            <a:extLst>
              <a:ext uri="{FF2B5EF4-FFF2-40B4-BE49-F238E27FC236}">
                <a16:creationId xmlns:a16="http://schemas.microsoft.com/office/drawing/2014/main" id="{98A1FE25-6138-43A2-AA3D-A94BE9FB8144}"/>
              </a:ext>
            </a:extLst>
          </p:cNvPr>
          <p:cNvPicPr>
            <a:picLocks noChangeAspect="1"/>
          </p:cNvPicPr>
          <p:nvPr/>
        </p:nvPicPr>
        <p:blipFill>
          <a:blip r:embed="rId2">
            <a:extLst>
              <a:ext uri="{28A0092B-C50C-407E-A947-70E740481C1C}">
                <a14:useLocalDpi xmlns:a14="http://schemas.microsoft.com/office/drawing/2010/main" val="0"/>
              </a:ext>
            </a:extLst>
          </a:blip>
          <a:srcRect l="-1958" t="-3157" r="-1047" b="-3026"/>
          <a:stretch>
            <a:fillRect/>
          </a:stretch>
        </p:blipFill>
        <p:spPr bwMode="auto">
          <a:xfrm>
            <a:off x="685800" y="1982788"/>
            <a:ext cx="7848600" cy="3543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696A6560-9648-42AF-A0C4-C764151E868C}"/>
              </a:ext>
            </a:extLst>
          </p:cNvPr>
          <p:cNvSpPr/>
          <p:nvPr/>
        </p:nvSpPr>
        <p:spPr>
          <a:xfrm>
            <a:off x="6248400" y="5965825"/>
            <a:ext cx="2403475" cy="307975"/>
          </a:xfrm>
          <a:prstGeom prst="rect">
            <a:avLst/>
          </a:prstGeom>
        </p:spPr>
        <p:txBody>
          <a:bodyPr wrap="none">
            <a:spAutoFit/>
          </a:bodyPr>
          <a:lstStyle/>
          <a:p>
            <a:pPr>
              <a:defRPr/>
            </a:pPr>
            <a:r>
              <a:rPr lang="en-US" altLang="zh-CN" sz="1400" dirty="0">
                <a:latin typeface="+mn-lt"/>
              </a:rPr>
              <a:t>Optica </a:t>
            </a:r>
            <a:r>
              <a:rPr lang="en-US" altLang="zh-CN" sz="1400" b="1" dirty="0">
                <a:latin typeface="+mn-lt"/>
              </a:rPr>
              <a:t>6</a:t>
            </a:r>
            <a:r>
              <a:rPr lang="en-US" altLang="zh-CN" sz="1400" dirty="0">
                <a:latin typeface="+mn-lt"/>
              </a:rPr>
              <a:t>, 1138-1144 (2019)</a:t>
            </a:r>
            <a:endParaRPr lang="zh-CN" altLang="en-US" sz="1400" dirty="0">
              <a:latin typeface="+mn-l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94EFAB-882E-4AE8-A1BC-BD73B7208071}"/>
              </a:ext>
            </a:extLst>
          </p:cNvPr>
          <p:cNvSpPr>
            <a:spLocks noGrp="1"/>
          </p:cNvSpPr>
          <p:nvPr>
            <p:ph type="title"/>
          </p:nvPr>
        </p:nvSpPr>
        <p:spPr>
          <a:xfrm>
            <a:off x="685800" y="115888"/>
            <a:ext cx="7772400" cy="1143000"/>
          </a:xfrm>
        </p:spPr>
        <p:txBody>
          <a:bodyPr/>
          <a:lstStyle/>
          <a:p>
            <a:pPr>
              <a:defRPr/>
            </a:pPr>
            <a:r>
              <a:rPr lang="zh-CN" altLang="en-US" dirty="0"/>
              <a:t>集成量子光学芯片</a:t>
            </a:r>
          </a:p>
        </p:txBody>
      </p:sp>
      <p:sp>
        <p:nvSpPr>
          <p:cNvPr id="3" name="内容占位符 2">
            <a:extLst>
              <a:ext uri="{FF2B5EF4-FFF2-40B4-BE49-F238E27FC236}">
                <a16:creationId xmlns:a16="http://schemas.microsoft.com/office/drawing/2014/main" id="{3B3A1F35-2616-4387-BFE4-C5B07ABB978B}"/>
              </a:ext>
            </a:extLst>
          </p:cNvPr>
          <p:cNvSpPr>
            <a:spLocks noGrp="1"/>
          </p:cNvSpPr>
          <p:nvPr>
            <p:ph idx="1"/>
          </p:nvPr>
        </p:nvSpPr>
        <p:spPr>
          <a:xfrm>
            <a:off x="685800" y="1341438"/>
            <a:ext cx="7772400" cy="4114800"/>
          </a:xfrm>
        </p:spPr>
        <p:txBody>
          <a:bodyPr/>
          <a:lstStyle/>
          <a:p>
            <a:pPr>
              <a:defRPr/>
            </a:pPr>
            <a:r>
              <a:rPr lang="zh-CN" altLang="en-US" dirty="0"/>
              <a:t>基于光子集成技术的量子信息处理</a:t>
            </a:r>
          </a:p>
        </p:txBody>
      </p:sp>
      <p:sp>
        <p:nvSpPr>
          <p:cNvPr id="62469" name="页脚占位符 4">
            <a:extLst>
              <a:ext uri="{FF2B5EF4-FFF2-40B4-BE49-F238E27FC236}">
                <a16:creationId xmlns:a16="http://schemas.microsoft.com/office/drawing/2014/main" id="{0DD839C6-6603-46A5-883B-C0EB5243015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62470" name="灯片编号占位符 5">
            <a:extLst>
              <a:ext uri="{FF2B5EF4-FFF2-40B4-BE49-F238E27FC236}">
                <a16:creationId xmlns:a16="http://schemas.microsoft.com/office/drawing/2014/main" id="{F8EDD14C-9050-442C-AD83-0E72484449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8C25DFC6-9377-49C8-9664-4230C6E8B065}"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76</a:t>
            </a:fld>
            <a:endParaRPr lang="en-US" altLang="zh-CN" sz="1400" b="0">
              <a:latin typeface="Times New Roman" panose="02020603050405020304" pitchFamily="18" charset="0"/>
              <a:ea typeface="宋体" panose="02010600030101010101" pitchFamily="2" charset="-122"/>
            </a:endParaRPr>
          </a:p>
        </p:txBody>
      </p:sp>
      <p:sp>
        <p:nvSpPr>
          <p:cNvPr id="10" name="内容占位符 12">
            <a:extLst>
              <a:ext uri="{FF2B5EF4-FFF2-40B4-BE49-F238E27FC236}">
                <a16:creationId xmlns:a16="http://schemas.microsoft.com/office/drawing/2014/main" id="{936F9ABD-1B99-44D4-81A3-47567A3BFB90}"/>
              </a:ext>
            </a:extLst>
          </p:cNvPr>
          <p:cNvSpPr txBox="1">
            <a:spLocks/>
          </p:cNvSpPr>
          <p:nvPr/>
        </p:nvSpPr>
        <p:spPr bwMode="auto">
          <a:xfrm>
            <a:off x="1911350" y="5621338"/>
            <a:ext cx="5256213" cy="371475"/>
          </a:xfrm>
          <a:prstGeom prst="rect">
            <a:avLst/>
          </a:prstGeom>
          <a:noFill/>
          <a:ln w="9525">
            <a:noFill/>
            <a:miter lim="800000"/>
            <a:headEnd/>
            <a:tailEnd/>
          </a:ln>
        </p:spPr>
        <p:txBody>
          <a:bodyPr/>
          <a:lstStyle/>
          <a:p>
            <a:pPr algn="ctr" eaLnBrk="1">
              <a:spcBef>
                <a:spcPct val="20000"/>
              </a:spcBef>
              <a:buClr>
                <a:schemeClr val="folHlink"/>
              </a:buClr>
              <a:buSzPct val="60000"/>
              <a:defRPr/>
            </a:pPr>
            <a:r>
              <a:rPr lang="zh-CN" altLang="en-US" sz="2000" b="1" kern="0" dirty="0">
                <a:latin typeface="+mn-lt"/>
                <a:ea typeface="+mn-ea"/>
              </a:rPr>
              <a:t>量子密钥分发（</a:t>
            </a:r>
            <a:r>
              <a:rPr lang="en-US" altLang="zh-CN" sz="2000" b="1" kern="0" dirty="0">
                <a:latin typeface="+mn-lt"/>
                <a:ea typeface="+mn-ea"/>
              </a:rPr>
              <a:t>QKD</a:t>
            </a:r>
            <a:r>
              <a:rPr lang="zh-CN" altLang="en-US" sz="2000" b="1" kern="0" dirty="0">
                <a:latin typeface="+mn-lt"/>
                <a:ea typeface="+mn-ea"/>
              </a:rPr>
              <a:t>）光子集成芯片</a:t>
            </a:r>
            <a:endParaRPr lang="en-US" altLang="zh-CN" sz="2000" b="1" kern="0" dirty="0">
              <a:latin typeface="+mn-lt"/>
              <a:ea typeface="+mn-ea"/>
            </a:endParaRPr>
          </a:p>
        </p:txBody>
      </p:sp>
      <p:pic>
        <p:nvPicPr>
          <p:cNvPr id="62472" name="图片 3">
            <a:extLst>
              <a:ext uri="{FF2B5EF4-FFF2-40B4-BE49-F238E27FC236}">
                <a16:creationId xmlns:a16="http://schemas.microsoft.com/office/drawing/2014/main" id="{09601F13-A0B3-4CF0-9FFE-F6B6CAAAA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71675"/>
            <a:ext cx="7712075"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C006396-91EE-40DF-A80F-0B2D3A2493E5}"/>
              </a:ext>
            </a:extLst>
          </p:cNvPr>
          <p:cNvSpPr/>
          <p:nvPr/>
        </p:nvSpPr>
        <p:spPr>
          <a:xfrm>
            <a:off x="5435600" y="5951538"/>
            <a:ext cx="3067050" cy="307975"/>
          </a:xfrm>
          <a:prstGeom prst="rect">
            <a:avLst/>
          </a:prstGeom>
        </p:spPr>
        <p:txBody>
          <a:bodyPr wrap="none">
            <a:spAutoFit/>
          </a:bodyPr>
          <a:lstStyle/>
          <a:p>
            <a:pPr>
              <a:defRPr/>
            </a:pPr>
            <a:r>
              <a:rPr lang="en-US" altLang="zh-CN" sz="1400" dirty="0">
                <a:latin typeface="+mn-lt"/>
              </a:rPr>
              <a:t>AVS Quantum Sci. </a:t>
            </a:r>
            <a:r>
              <a:rPr lang="en-US" altLang="zh-CN" sz="1400" b="1" dirty="0">
                <a:latin typeface="+mn-lt"/>
              </a:rPr>
              <a:t>2</a:t>
            </a:r>
            <a:r>
              <a:rPr lang="en-US" altLang="zh-CN" sz="1400" dirty="0">
                <a:latin typeface="+mn-lt"/>
              </a:rPr>
              <a:t>, 041702 (2020)</a:t>
            </a:r>
            <a:endParaRPr lang="zh-CN" altLang="en-US" sz="1400" dirty="0">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0F13688-E00B-40F3-B7AE-49E975C1272D}"/>
              </a:ext>
            </a:extLst>
          </p:cNvPr>
          <p:cNvSpPr>
            <a:spLocks noGrp="1" noChangeArrowheads="1"/>
          </p:cNvSpPr>
          <p:nvPr>
            <p:ph type="title"/>
          </p:nvPr>
        </p:nvSpPr>
        <p:spPr>
          <a:xfrm>
            <a:off x="685800" y="152400"/>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单片集成</a:t>
            </a:r>
            <a:br>
              <a:rPr lang="en-US" altLang="zh-CN">
                <a:effectLst/>
              </a:rPr>
            </a:br>
            <a:r>
              <a:rPr lang="en-US" altLang="zh-CN" sz="2800">
                <a:effectLst/>
              </a:rPr>
              <a:t>(Monolithic Integration)</a:t>
            </a:r>
            <a:endParaRPr lang="zh-CN" altLang="en-US">
              <a:effectLst/>
            </a:endParaRPr>
          </a:p>
        </p:txBody>
      </p:sp>
      <p:sp>
        <p:nvSpPr>
          <p:cNvPr id="41987" name="Rectangle 3">
            <a:extLst>
              <a:ext uri="{FF2B5EF4-FFF2-40B4-BE49-F238E27FC236}">
                <a16:creationId xmlns:a16="http://schemas.microsoft.com/office/drawing/2014/main" id="{53640944-8272-4DC5-898D-C6F4DE7AA3F4}"/>
              </a:ext>
            </a:extLst>
          </p:cNvPr>
          <p:cNvSpPr>
            <a:spLocks noGrp="1" noChangeArrowheads="1"/>
          </p:cNvSpPr>
          <p:nvPr>
            <p:ph type="body" idx="1"/>
          </p:nvPr>
        </p:nvSpPr>
        <p:spPr>
          <a:xfrm>
            <a:off x="468313" y="1412875"/>
            <a:ext cx="8424862" cy="4824413"/>
          </a:xfrm>
          <a:noFill/>
          <a:extLst>
            <a:ext uri="{909E8E84-426E-40DD-AFC4-6F175D3DCCD1}">
              <a14:hiddenFill xmlns:a14="http://schemas.microsoft.com/office/drawing/2010/main">
                <a:solidFill>
                  <a:srgbClr val="FFFFFF"/>
                </a:solidFill>
              </a14:hiddenFill>
            </a:ext>
          </a:extLst>
        </p:spPr>
        <p:txBody>
          <a:bodyPr/>
          <a:lstStyle/>
          <a:p>
            <a:pPr eaLnBrk="1"/>
            <a:r>
              <a:rPr lang="zh-CN" altLang="en-US" dirty="0">
                <a:effectLst/>
              </a:rPr>
              <a:t>集成工艺</a:t>
            </a:r>
          </a:p>
          <a:p>
            <a:pPr lvl="1" eaLnBrk="1"/>
            <a:r>
              <a:rPr lang="zh-CN" altLang="en-US" dirty="0">
                <a:effectLst/>
              </a:rPr>
              <a:t>在同一半导体衬底上制作出具有不同结构的光电子器件，协同配合完成特定的功能</a:t>
            </a:r>
          </a:p>
          <a:p>
            <a:pPr eaLnBrk="1"/>
            <a:r>
              <a:rPr lang="zh-CN" altLang="en-US" dirty="0">
                <a:effectLst/>
              </a:rPr>
              <a:t>优势</a:t>
            </a:r>
          </a:p>
          <a:p>
            <a:pPr lvl="1" eaLnBrk="1"/>
            <a:r>
              <a:rPr lang="zh-CN" altLang="en-US" dirty="0">
                <a:effectLst/>
              </a:rPr>
              <a:t>集成度高，可靠性好</a:t>
            </a:r>
          </a:p>
          <a:p>
            <a:pPr eaLnBrk="1"/>
            <a:r>
              <a:rPr lang="zh-CN" altLang="en-US" dirty="0">
                <a:effectLst/>
              </a:rPr>
              <a:t>挑战</a:t>
            </a:r>
          </a:p>
          <a:p>
            <a:pPr lvl="1" eaLnBrk="1"/>
            <a:r>
              <a:rPr lang="zh-CN" altLang="en-US" dirty="0">
                <a:effectLst/>
              </a:rPr>
              <a:t>材料工艺兼容性问题</a:t>
            </a:r>
          </a:p>
          <a:p>
            <a:pPr lvl="1" eaLnBrk="1"/>
            <a:r>
              <a:rPr lang="zh-CN" altLang="en-US" dirty="0">
                <a:effectLst/>
              </a:rPr>
              <a:t>各功能单元难以分别优化</a:t>
            </a:r>
          </a:p>
          <a:p>
            <a:pPr lvl="1" eaLnBrk="1"/>
            <a:r>
              <a:rPr lang="zh-CN" altLang="en-US" dirty="0">
                <a:effectLst/>
              </a:rPr>
              <a:t>成品率低</a:t>
            </a:r>
          </a:p>
        </p:txBody>
      </p:sp>
      <p:sp>
        <p:nvSpPr>
          <p:cNvPr id="41989" name="页脚占位符 4">
            <a:extLst>
              <a:ext uri="{FF2B5EF4-FFF2-40B4-BE49-F238E27FC236}">
                <a16:creationId xmlns:a16="http://schemas.microsoft.com/office/drawing/2014/main" id="{AE13345E-D4F6-48D9-A862-672C0FF28F7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1990" name="灯片编号占位符 5">
            <a:extLst>
              <a:ext uri="{FF2B5EF4-FFF2-40B4-BE49-F238E27FC236}">
                <a16:creationId xmlns:a16="http://schemas.microsoft.com/office/drawing/2014/main" id="{448A9392-EC30-449D-B5D6-68C2E793BD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411DE64F-D4D0-480B-ACE2-0B221190BA8F}"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8</a:t>
            </a:fld>
            <a:endParaRPr lang="en-US" altLang="zh-CN" sz="14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3169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a:extLst>
              <a:ext uri="{FF2B5EF4-FFF2-40B4-BE49-F238E27FC236}">
                <a16:creationId xmlns:a16="http://schemas.microsoft.com/office/drawing/2014/main" id="{C7AF7720-0FF8-42A2-B65A-5BE4C8E50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813" y="3068638"/>
            <a:ext cx="5041900" cy="2413000"/>
          </a:xfrm>
          <a:prstGeom prst="rect">
            <a:avLst/>
          </a:prstGeom>
          <a:noFill/>
          <a:ln w="38100">
            <a:solidFill>
              <a:srgbClr val="990099"/>
            </a:solidFill>
            <a:miter lim="800000"/>
            <a:headEnd/>
            <a:tailEnd/>
          </a:ln>
          <a:extLst>
            <a:ext uri="{909E8E84-426E-40DD-AFC4-6F175D3DCCD1}">
              <a14:hiddenFill xmlns:a14="http://schemas.microsoft.com/office/drawing/2010/main">
                <a:solidFill>
                  <a:srgbClr val="FFFFFF"/>
                </a:solidFill>
              </a14:hiddenFill>
            </a:ext>
          </a:extLst>
        </p:spPr>
      </p:pic>
      <p:sp>
        <p:nvSpPr>
          <p:cNvPr id="43011" name="Rectangle 2">
            <a:extLst>
              <a:ext uri="{FF2B5EF4-FFF2-40B4-BE49-F238E27FC236}">
                <a16:creationId xmlns:a16="http://schemas.microsoft.com/office/drawing/2014/main" id="{1CA6F0A0-52D4-4C35-862C-7C1B3D1611D6}"/>
              </a:ext>
            </a:extLst>
          </p:cNvPr>
          <p:cNvSpPr>
            <a:spLocks noGrp="1" noChangeArrowheads="1"/>
          </p:cNvSpPr>
          <p:nvPr>
            <p:ph type="title"/>
          </p:nvPr>
        </p:nvSpPr>
        <p:spPr>
          <a:xfrm>
            <a:off x="685800" y="53975"/>
            <a:ext cx="7772400" cy="1143000"/>
          </a:xfrm>
          <a:noFill/>
          <a:extLst>
            <a:ext uri="{909E8E84-426E-40DD-AFC4-6F175D3DCCD1}">
              <a14:hiddenFill xmlns:a14="http://schemas.microsoft.com/office/drawing/2010/main">
                <a:solidFill>
                  <a:srgbClr val="FFFFFF"/>
                </a:solidFill>
              </a14:hiddenFill>
            </a:ext>
          </a:extLst>
        </p:spPr>
        <p:txBody>
          <a:bodyPr/>
          <a:lstStyle/>
          <a:p>
            <a:r>
              <a:rPr lang="zh-CN" altLang="en-US">
                <a:effectLst/>
              </a:rPr>
              <a:t>单片集成</a:t>
            </a:r>
            <a:r>
              <a:rPr lang="en-US" altLang="zh-CN">
                <a:effectLst/>
              </a:rPr>
              <a:t>PIC</a:t>
            </a:r>
            <a:r>
              <a:rPr lang="zh-CN" altLang="en-US">
                <a:effectLst/>
              </a:rPr>
              <a:t>器件的代表</a:t>
            </a:r>
          </a:p>
        </p:txBody>
      </p:sp>
      <p:sp>
        <p:nvSpPr>
          <p:cNvPr id="24580" name="Text Box 6">
            <a:extLst>
              <a:ext uri="{FF2B5EF4-FFF2-40B4-BE49-F238E27FC236}">
                <a16:creationId xmlns:a16="http://schemas.microsoft.com/office/drawing/2014/main" id="{5C866415-8FD6-4F58-8450-9A43A3909BBF}"/>
              </a:ext>
            </a:extLst>
          </p:cNvPr>
          <p:cNvSpPr txBox="1">
            <a:spLocks noChangeArrowheads="1"/>
          </p:cNvSpPr>
          <p:nvPr/>
        </p:nvSpPr>
        <p:spPr bwMode="auto">
          <a:xfrm>
            <a:off x="830263" y="3663950"/>
            <a:ext cx="2844800" cy="708025"/>
          </a:xfrm>
          <a:prstGeom prst="rect">
            <a:avLst/>
          </a:prstGeom>
          <a:noFill/>
          <a:ln w="9525">
            <a:noFill/>
            <a:miter lim="800000"/>
            <a:headEnd/>
            <a:tailEnd/>
          </a:ln>
        </p:spPr>
        <p:txBody>
          <a:bodyPr wrap="none">
            <a:spAutoFit/>
          </a:bodyPr>
          <a:lstStyle/>
          <a:p>
            <a:pPr algn="ctr" eaLnBrk="1" hangingPunct="1">
              <a:defRPr/>
            </a:pPr>
            <a:r>
              <a:rPr lang="en-US" altLang="zh-CN" sz="2000" b="1">
                <a:latin typeface="+mn-lt"/>
                <a:ea typeface="+mn-ea"/>
              </a:rPr>
              <a:t>DFB</a:t>
            </a:r>
            <a:r>
              <a:rPr lang="zh-CN" altLang="en-US" sz="2000" b="1">
                <a:latin typeface="+mn-lt"/>
                <a:ea typeface="+mn-ea"/>
              </a:rPr>
              <a:t>激光器与</a:t>
            </a:r>
            <a:r>
              <a:rPr lang="en-US" altLang="zh-CN" sz="2000" b="1">
                <a:latin typeface="+mn-lt"/>
                <a:ea typeface="+mn-ea"/>
              </a:rPr>
              <a:t>EA</a:t>
            </a:r>
            <a:r>
              <a:rPr lang="zh-CN" altLang="en-US" sz="2000" b="1">
                <a:latin typeface="+mn-lt"/>
                <a:ea typeface="+mn-ea"/>
              </a:rPr>
              <a:t>调制器</a:t>
            </a:r>
          </a:p>
          <a:p>
            <a:pPr algn="ctr" eaLnBrk="1" hangingPunct="1">
              <a:defRPr/>
            </a:pPr>
            <a:r>
              <a:rPr lang="zh-CN" altLang="en-US" sz="2000" b="1">
                <a:latin typeface="+mn-lt"/>
                <a:ea typeface="+mn-ea"/>
              </a:rPr>
              <a:t>集成光源</a:t>
            </a:r>
          </a:p>
        </p:txBody>
      </p:sp>
      <p:pic>
        <p:nvPicPr>
          <p:cNvPr id="43013" name="Picture 7">
            <a:extLst>
              <a:ext uri="{FF2B5EF4-FFF2-40B4-BE49-F238E27FC236}">
                <a16:creationId xmlns:a16="http://schemas.microsoft.com/office/drawing/2014/main" id="{72478053-4A40-4C13-9BE8-306281211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574800"/>
            <a:ext cx="4464050" cy="1985963"/>
          </a:xfrm>
          <a:prstGeom prst="rect">
            <a:avLst/>
          </a:prstGeom>
          <a:noFill/>
          <a:ln w="38100">
            <a:solidFill>
              <a:srgbClr val="9966FF"/>
            </a:solidFill>
            <a:miter lim="800000"/>
            <a:headEnd/>
            <a:tailEnd/>
          </a:ln>
          <a:extLst>
            <a:ext uri="{909E8E84-426E-40DD-AFC4-6F175D3DCCD1}">
              <a14:hiddenFill xmlns:a14="http://schemas.microsoft.com/office/drawing/2010/main">
                <a:solidFill>
                  <a:srgbClr val="FFFFFF"/>
                </a:solidFill>
              </a14:hiddenFill>
            </a:ext>
          </a:extLst>
        </p:spPr>
      </p:pic>
      <p:sp>
        <p:nvSpPr>
          <p:cNvPr id="24582" name="Text Box 10">
            <a:extLst>
              <a:ext uri="{FF2B5EF4-FFF2-40B4-BE49-F238E27FC236}">
                <a16:creationId xmlns:a16="http://schemas.microsoft.com/office/drawing/2014/main" id="{0AD4CC65-30AC-49C7-95AC-340B2514A0FC}"/>
              </a:ext>
            </a:extLst>
          </p:cNvPr>
          <p:cNvSpPr txBox="1">
            <a:spLocks noChangeArrowheads="1"/>
          </p:cNvSpPr>
          <p:nvPr/>
        </p:nvSpPr>
        <p:spPr bwMode="auto">
          <a:xfrm>
            <a:off x="5116513" y="5575300"/>
            <a:ext cx="2484437" cy="396875"/>
          </a:xfrm>
          <a:prstGeom prst="rect">
            <a:avLst/>
          </a:prstGeom>
          <a:noFill/>
          <a:ln w="9525">
            <a:noFill/>
            <a:miter lim="800000"/>
            <a:headEnd/>
            <a:tailEnd/>
          </a:ln>
        </p:spPr>
        <p:txBody>
          <a:bodyPr wrap="none">
            <a:spAutoFit/>
          </a:bodyPr>
          <a:lstStyle/>
          <a:p>
            <a:pPr algn="ctr" eaLnBrk="1" hangingPunct="1">
              <a:defRPr/>
            </a:pPr>
            <a:r>
              <a:rPr lang="zh-CN" altLang="en-US" sz="2000" b="1" dirty="0">
                <a:latin typeface="+mn-lt"/>
                <a:ea typeface="+mn-ea"/>
              </a:rPr>
              <a:t>波长可选择集成光源</a:t>
            </a:r>
          </a:p>
        </p:txBody>
      </p:sp>
      <p:sp>
        <p:nvSpPr>
          <p:cNvPr id="43016" name="页脚占位符 4">
            <a:extLst>
              <a:ext uri="{FF2B5EF4-FFF2-40B4-BE49-F238E27FC236}">
                <a16:creationId xmlns:a16="http://schemas.microsoft.com/office/drawing/2014/main" id="{69F2DE92-F3B9-4248-9009-1896D780BEB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r>
              <a:rPr lang="zh-CN" altLang="en-US" sz="1400" b="0">
                <a:latin typeface="Times New Roman" panose="02020603050405020304" pitchFamily="18" charset="0"/>
                <a:ea typeface="宋体" panose="02010600030101010101" pitchFamily="2" charset="-122"/>
              </a:rPr>
              <a:t>集成光电子学概论</a:t>
            </a:r>
            <a:endParaRPr lang="en-US" altLang="zh-CN" sz="1400" b="0">
              <a:latin typeface="Times New Roman" panose="02020603050405020304" pitchFamily="18" charset="0"/>
              <a:ea typeface="宋体" panose="02010600030101010101" pitchFamily="2" charset="-122"/>
            </a:endParaRPr>
          </a:p>
        </p:txBody>
      </p:sp>
      <p:sp>
        <p:nvSpPr>
          <p:cNvPr id="43017" name="灯片编号占位符 5">
            <a:extLst>
              <a:ext uri="{FF2B5EF4-FFF2-40B4-BE49-F238E27FC236}">
                <a16:creationId xmlns:a16="http://schemas.microsoft.com/office/drawing/2014/main" id="{37451E81-C0DF-46F2-B7D4-630FF0EFD0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Monotype Sorts" pitchFamily="2" charset="2"/>
              <a:buChar char="n"/>
              <a:defRPr kumimoji="1" sz="3200" b="1">
                <a:solidFill>
                  <a:schemeClr val="tx1"/>
                </a:solidFill>
                <a:latin typeface="Tahoma" panose="020B0604030504040204" pitchFamily="34" charset="0"/>
                <a:ea typeface="楷体_GB2312" panose="02010609030101010101" pitchFamily="49" charset="-122"/>
              </a:defRPr>
            </a:lvl1pPr>
            <a:lvl2pPr marL="742950" indent="-285750">
              <a:spcBef>
                <a:spcPct val="20000"/>
              </a:spcBef>
              <a:buClr>
                <a:schemeClr val="folHlink"/>
              </a:buClr>
              <a:buChar char="–"/>
              <a:defRPr kumimoji="1" sz="2800" b="1">
                <a:solidFill>
                  <a:schemeClr val="tx1"/>
                </a:solidFill>
                <a:latin typeface="Tahoma" panose="020B0604030504040204" pitchFamily="34" charset="0"/>
                <a:ea typeface="楷体_GB2312" panose="02010609030101010101" pitchFamily="49" charset="-122"/>
              </a:defRPr>
            </a:lvl2pPr>
            <a:lvl3pPr marL="1143000" indent="-228600">
              <a:spcBef>
                <a:spcPct val="20000"/>
              </a:spcBef>
              <a:buClr>
                <a:schemeClr val="folHlink"/>
              </a:buClr>
              <a:buSzPct val="60000"/>
              <a:buFont typeface="Monotype Sorts" pitchFamily="2" charset="2"/>
              <a:buChar char="n"/>
              <a:defRPr kumimoji="1" sz="2400" b="1">
                <a:solidFill>
                  <a:schemeClr val="tx1"/>
                </a:solidFill>
                <a:latin typeface="Tahoma" panose="020B0604030504040204" pitchFamily="34" charset="0"/>
                <a:ea typeface="楷体_GB2312" panose="02010609030101010101" pitchFamily="49" charset="-122"/>
              </a:defRPr>
            </a:lvl3pPr>
            <a:lvl4pPr marL="1600200" indent="-228600">
              <a:spcBef>
                <a:spcPct val="20000"/>
              </a:spcBef>
              <a:buChar char="–"/>
              <a:defRPr kumimoji="1" sz="2000" b="1">
                <a:solidFill>
                  <a:schemeClr val="tx1"/>
                </a:solidFill>
                <a:latin typeface="Tahoma" panose="020B0604030504040204" pitchFamily="34" charset="0"/>
                <a:ea typeface="楷体_GB2312" panose="02010609030101010101" pitchFamily="49" charset="-122"/>
              </a:defRPr>
            </a:lvl4pPr>
            <a:lvl5pPr marL="2057400" indent="-228600">
              <a:spcBef>
                <a:spcPct val="20000"/>
              </a:spcBef>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b="1">
                <a:solidFill>
                  <a:schemeClr val="tx1"/>
                </a:solidFill>
                <a:latin typeface="Tahoma" panose="020B0604030504040204" pitchFamily="34" charset="0"/>
                <a:ea typeface="楷体_GB2312" panose="02010609030101010101" pitchFamily="49" charset="-122"/>
              </a:defRPr>
            </a:lvl9pPr>
          </a:lstStyle>
          <a:p>
            <a:pPr>
              <a:spcBef>
                <a:spcPct val="50000"/>
              </a:spcBef>
              <a:buClrTx/>
              <a:buSzTx/>
              <a:buFontTx/>
              <a:buNone/>
            </a:pPr>
            <a:fld id="{4DA0EDA7-B6F5-4047-A495-EB9E8291BCD1}" type="slidenum">
              <a:rPr lang="en-US" altLang="zh-CN" sz="1400" b="0" smtClean="0">
                <a:latin typeface="Times New Roman" panose="02020603050405020304" pitchFamily="18" charset="0"/>
                <a:ea typeface="宋体" panose="02010600030101010101" pitchFamily="2" charset="-122"/>
              </a:rPr>
              <a:pPr>
                <a:spcBef>
                  <a:spcPct val="50000"/>
                </a:spcBef>
                <a:buClrTx/>
                <a:buSzTx/>
                <a:buFontTx/>
                <a:buNone/>
              </a:pPr>
              <a:t>9</a:t>
            </a:fld>
            <a:endParaRPr lang="en-US" altLang="zh-CN" sz="1400" b="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66055859"/>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5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52"/>
            <a:ea typeface="宋体"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3877</Words>
  <Application>Microsoft Office PowerPoint</Application>
  <PresentationFormat>全屏显示(4:3)</PresentationFormat>
  <Paragraphs>514</Paragraphs>
  <Slides>76</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76</vt:i4>
      </vt:variant>
    </vt:vector>
  </HeadingPairs>
  <TitlesOfParts>
    <vt:vector size="91" baseType="lpstr">
      <vt:lpstr>华文隶书</vt:lpstr>
      <vt:lpstr>楷体_GB2312</vt:lpstr>
      <vt:lpstr>宋体</vt:lpstr>
      <vt:lpstr>文鼎粗魏碑简</vt:lpstr>
      <vt:lpstr>Arial</vt:lpstr>
      <vt:lpstr>Symbol</vt:lpstr>
      <vt:lpstr>Tahoma</vt:lpstr>
      <vt:lpstr>Times New Roman</vt:lpstr>
      <vt:lpstr>Wingdings</vt:lpstr>
      <vt:lpstr>Office Theme</vt:lpstr>
      <vt:lpstr>VISIO</vt:lpstr>
      <vt:lpstr>公式</vt:lpstr>
      <vt:lpstr>BMP 图象</vt:lpstr>
      <vt:lpstr>Visio</vt:lpstr>
      <vt:lpstr>Graph</vt:lpstr>
      <vt:lpstr>第八讲 光子集成</vt:lpstr>
      <vt:lpstr>第八章 光子集成</vt:lpstr>
      <vt:lpstr>什么是光子集成</vt:lpstr>
      <vt:lpstr>光子集成的意义</vt:lpstr>
      <vt:lpstr>光子集成技术的发展</vt:lpstr>
      <vt:lpstr>IC与PIC发展状况的比较</vt:lpstr>
      <vt:lpstr>集成光子技术面临的挑战</vt:lpstr>
      <vt:lpstr>单片集成 (Monolithic Integration)</vt:lpstr>
      <vt:lpstr>单片集成PIC器件的代表</vt:lpstr>
      <vt:lpstr>8.1 光子集成的意义与瓶颈问题</vt:lpstr>
      <vt:lpstr>8.1 光子集成的意义与瓶颈问题</vt:lpstr>
      <vt:lpstr>8.1 光子集成的意义与瓶颈问题</vt:lpstr>
      <vt:lpstr>单片集成技术中的 材料兼容性问题</vt:lpstr>
      <vt:lpstr>PowerPoint 演示文稿</vt:lpstr>
      <vt:lpstr>PowerPoint 演示文稿</vt:lpstr>
      <vt:lpstr>8.2.1 电吸收调制 基本原理与工作特性 </vt:lpstr>
      <vt:lpstr>Franz-Keldysh 效应</vt:lpstr>
      <vt:lpstr>Franz-Keldysh 效应</vt:lpstr>
      <vt:lpstr>Franz-Keldysh 效应</vt:lpstr>
      <vt:lpstr>Wannier-Stark局域化效应</vt:lpstr>
      <vt:lpstr>Wannier-Stark局域化效应</vt:lpstr>
      <vt:lpstr>Wannier-Stark局域化效应</vt:lpstr>
      <vt:lpstr>三种产生电吸收的机理</vt:lpstr>
      <vt:lpstr>量子限制斯塔克效应</vt:lpstr>
      <vt:lpstr>量子限制斯塔克效应</vt:lpstr>
      <vt:lpstr>量子限制斯塔克效应</vt:lpstr>
      <vt:lpstr>量子限制斯塔克效应</vt:lpstr>
      <vt:lpstr>量子限制斯塔克效应</vt:lpstr>
      <vt:lpstr>量子限制斯塔克效应</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量子阱电吸收调制器</vt:lpstr>
      <vt:lpstr>8.2.2 M-Z型半导体调制器 基本原理与工作特性</vt:lpstr>
      <vt:lpstr>M-Z型半导体调制器 基本原理与工作特性</vt:lpstr>
      <vt:lpstr>M-Z型半导体调制器 基本原理与工作特性</vt:lpstr>
      <vt:lpstr>M-Z型半导体调制器性能参数</vt:lpstr>
      <vt:lpstr>消光比与调制电压</vt:lpstr>
      <vt:lpstr>消光比与调制电压</vt:lpstr>
      <vt:lpstr>消光比与调制电压</vt:lpstr>
      <vt:lpstr>插入损耗</vt:lpstr>
      <vt:lpstr>调制带宽</vt:lpstr>
      <vt:lpstr>啁啾因子</vt:lpstr>
      <vt:lpstr>8.3 半导体集成光源器件</vt:lpstr>
      <vt:lpstr>半导体集成光源器件</vt:lpstr>
      <vt:lpstr>集成器件的调制带宽</vt:lpstr>
      <vt:lpstr>DFB激光器与EA调制器集成光源</vt:lpstr>
      <vt:lpstr>集成光源高速调制特性</vt:lpstr>
      <vt:lpstr>集成光源阵列</vt:lpstr>
      <vt:lpstr>456 Gb/s集成光源阵列</vt:lpstr>
      <vt:lpstr>单片集成OEIC的代表</vt:lpstr>
      <vt:lpstr>Monolithic Receiver OEIC Module for 40 Gb/s Systems</vt:lpstr>
      <vt:lpstr>混合集成 (Hybrid Integration)</vt:lpstr>
      <vt:lpstr>异质集成 (Heterogeneous Integration)</vt:lpstr>
      <vt:lpstr>转印技术</vt:lpstr>
      <vt:lpstr>光子集成发展趋势</vt:lpstr>
      <vt:lpstr>通用光子集成单元</vt:lpstr>
      <vt:lpstr>光子集成发展趋势</vt:lpstr>
      <vt:lpstr>硅基光子学</vt:lpstr>
      <vt:lpstr>硅基光子学器件单元</vt:lpstr>
      <vt:lpstr>硅基光子集成收发模块</vt:lpstr>
      <vt:lpstr>硅基光子学中的光源</vt:lpstr>
      <vt:lpstr>硅基光子集成的重要进展</vt:lpstr>
      <vt:lpstr>集成化微波光子处理芯片</vt:lpstr>
      <vt:lpstr>集成化微波光子处理芯片</vt:lpstr>
      <vt:lpstr>集成非线性光学芯片</vt:lpstr>
      <vt:lpstr>集成非线性光学芯片</vt:lpstr>
      <vt:lpstr>集成量子光学芯片</vt:lpstr>
    </vt:vector>
  </TitlesOfParts>
  <Company>Qsinghua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第六讲 半导体光调制器 和集成光源器件</dc:title>
  <dc:creator>luo</dc:creator>
  <cp:lastModifiedBy>孙 长征</cp:lastModifiedBy>
  <cp:revision>73</cp:revision>
  <dcterms:created xsi:type="dcterms:W3CDTF">2000-12-11T02:30:54Z</dcterms:created>
  <dcterms:modified xsi:type="dcterms:W3CDTF">2022-12-14T09:08:47Z</dcterms:modified>
</cp:coreProperties>
</file>